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9"/>
  </p:notesMasterIdLst>
  <p:sldIdLst>
    <p:sldId id="256" r:id="rId2"/>
    <p:sldId id="257" r:id="rId3"/>
    <p:sldId id="258" r:id="rId4"/>
    <p:sldId id="260" r:id="rId5"/>
    <p:sldId id="262" r:id="rId6"/>
    <p:sldId id="308" r:id="rId7"/>
    <p:sldId id="265" r:id="rId8"/>
    <p:sldId id="300" r:id="rId9"/>
    <p:sldId id="306" r:id="rId10"/>
    <p:sldId id="307" r:id="rId11"/>
    <p:sldId id="301" r:id="rId12"/>
    <p:sldId id="310" r:id="rId13"/>
    <p:sldId id="311" r:id="rId14"/>
    <p:sldId id="266" r:id="rId15"/>
    <p:sldId id="268" r:id="rId16"/>
    <p:sldId id="269" r:id="rId17"/>
    <p:sldId id="272" r:id="rId18"/>
    <p:sldId id="294" r:id="rId19"/>
    <p:sldId id="296" r:id="rId20"/>
    <p:sldId id="297" r:id="rId21"/>
    <p:sldId id="303" r:id="rId22"/>
    <p:sldId id="312" r:id="rId23"/>
    <p:sldId id="304" r:id="rId24"/>
    <p:sldId id="273" r:id="rId25"/>
    <p:sldId id="278" r:id="rId26"/>
    <p:sldId id="271" r:id="rId27"/>
    <p:sldId id="27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AC"/>
    <a:srgbClr val="00A651"/>
    <a:srgbClr val="ED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2" autoAdjust="0"/>
    <p:restoredTop sz="88821" autoAdjust="0"/>
  </p:normalViewPr>
  <p:slideViewPr>
    <p:cSldViewPr snapToGrid="0">
      <p:cViewPr varScale="1">
        <p:scale>
          <a:sx n="83" d="100"/>
          <a:sy n="83" d="100"/>
        </p:scale>
        <p:origin x="102" y="3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026745856749052E-2"/>
          <c:y val="5.7817991126417959E-2"/>
          <c:w val="0.90415678099996688"/>
          <c:h val="0.8565146393047955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Sezonul 2018-2019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 baseline="0" dirty="0" smtClean="0">
                        <a:solidFill>
                          <a:schemeClr val="tx1"/>
                        </a:solidFill>
                      </a:rPr>
                      <a:t>193822,4 </a:t>
                    </a:r>
                    <a:r>
                      <a:rPr lang="en-US" b="1" baseline="0" smtClean="0">
                        <a:solidFill>
                          <a:schemeClr val="tx1"/>
                        </a:solidFill>
                      </a:rPr>
                      <a:t>Gcal</a:t>
                    </a:r>
                    <a:endParaRPr lang="en-US" baseline="0" dirty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AC85-4F7C-BC52-7B8667C77F15}"/>
                </c:ext>
              </c:extLst>
            </c:dLbl>
            <c:spPr>
              <a:solidFill>
                <a:prstClr val="black">
                  <a:lumMod val="50000"/>
                  <a:lumOff val="50000"/>
                </a:prstClr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193822.4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85-4F7C-BC52-7B8667C77F1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Anul 1998</c:v>
                </c:pt>
              </c:strCache>
            </c:strRef>
          </c:tx>
          <c:spPr>
            <a:gradFill flip="none" rotWithShape="1">
              <a:gsLst>
                <a:gs pos="0">
                  <a:schemeClr val="accent2"/>
                </a:gs>
                <a:gs pos="75000">
                  <a:schemeClr val="accent2">
                    <a:lumMod val="60000"/>
                    <a:lumOff val="40000"/>
                  </a:schemeClr>
                </a:gs>
                <a:gs pos="51000">
                  <a:schemeClr val="accent2">
                    <a:alpha val="75000"/>
                  </a:schemeClr>
                </a:gs>
                <a:gs pos="100000">
                  <a:schemeClr val="accent2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dirty="0" smtClean="0">
                        <a:solidFill>
                          <a:schemeClr val="tx1"/>
                        </a:solidFill>
                      </a:rPr>
                      <a:t>415642,1</a:t>
                    </a:r>
                    <a:r>
                      <a:rPr lang="en-US" b="1" baseline="0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en-US" b="1" baseline="0" dirty="0" err="1" smtClean="0">
                        <a:solidFill>
                          <a:schemeClr val="tx1"/>
                        </a:solidFill>
                      </a:rPr>
                      <a:t>Gcal</a:t>
                    </a:r>
                    <a:r>
                      <a:rPr lang="en-US" b="1" baseline="0" dirty="0" smtClean="0">
                        <a:solidFill>
                          <a:schemeClr val="tx1"/>
                        </a:solidFill>
                      </a:rPr>
                      <a:t>, </a:t>
                    </a:r>
                  </a:p>
                </c:rich>
              </c:tx>
              <c:spPr>
                <a:solidFill>
                  <a:prstClr val="black">
                    <a:lumMod val="50000"/>
                    <a:lumOff val="50000"/>
                  </a:prstClr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C85-4F7C-BC52-7B8667C77F15}"/>
                </c:ext>
              </c:extLst>
            </c:dLbl>
            <c:spPr>
              <a:solidFill>
                <a:prstClr val="black">
                  <a:lumMod val="50000"/>
                  <a:lumOff val="50000"/>
                </a:prstClr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415642.1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85-4F7C-BC52-7B8667C77F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6"/>
        <c:overlap val="-58"/>
        <c:axId val="175519576"/>
        <c:axId val="175521536"/>
      </c:barChart>
      <c:catAx>
        <c:axId val="1755195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5521536"/>
        <c:crosses val="autoZero"/>
        <c:auto val="1"/>
        <c:lblAlgn val="ctr"/>
        <c:lblOffset val="100"/>
        <c:noMultiLvlLbl val="0"/>
      </c:catAx>
      <c:valAx>
        <c:axId val="175521536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5519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pPr>
            <a:r>
              <a:rPr lang="ro-MD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Costul</a:t>
            </a:r>
            <a:r>
              <a:rPr lang="ro-MD" sz="2000" baseline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mediu lunar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x-none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²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Лист3!$A$4</c:f>
              <c:strCache>
                <c:ptCount val="1"/>
                <c:pt idx="0">
                  <c:v>дома с элеваторными узлами</c:v>
                </c:pt>
              </c:strCache>
            </c:strRef>
          </c:tx>
          <c:invertIfNegative val="0"/>
          <c:cat>
            <c:strRef>
              <c:f>Лист3!$B$2:$J$2</c:f>
              <c:strCache>
                <c:ptCount val="6"/>
                <c:pt idx="0">
                  <c:v>ноябрь 2018.</c:v>
                </c:pt>
                <c:pt idx="1">
                  <c:v>декабрь 2018.</c:v>
                </c:pt>
                <c:pt idx="2">
                  <c:v>январь  2019.</c:v>
                </c:pt>
                <c:pt idx="3">
                  <c:v>февраль .2019.</c:v>
                </c:pt>
                <c:pt idx="4">
                  <c:v>март 2019.</c:v>
                </c:pt>
                <c:pt idx="5">
                  <c:v>апрель  2019.</c:v>
                </c:pt>
              </c:strCache>
            </c:strRef>
          </c:cat>
          <c:val>
            <c:numRef>
              <c:f>Лист3!$B$4:$J$4</c:f>
              <c:numCache>
                <c:formatCode>General</c:formatCode>
                <c:ptCount val="6"/>
                <c:pt idx="0">
                  <c:v>33.24666666666667</c:v>
                </c:pt>
                <c:pt idx="1">
                  <c:v>42.821111111111108</c:v>
                </c:pt>
                <c:pt idx="2">
                  <c:v>46.263333333333328</c:v>
                </c:pt>
                <c:pt idx="3">
                  <c:v>31.703333333333333</c:v>
                </c:pt>
                <c:pt idx="4">
                  <c:v>27.662222222222226</c:v>
                </c:pt>
                <c:pt idx="5">
                  <c:v>5.615555555555555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E3-4396-B84C-C0B6064FDBBB}"/>
            </c:ext>
          </c:extLst>
        </c:ser>
        <c:ser>
          <c:idx val="2"/>
          <c:order val="2"/>
          <c:tx>
            <c:strRef>
              <c:f>Лист3!$A$14</c:f>
              <c:strCache>
                <c:ptCount val="1"/>
                <c:pt idx="0">
                  <c:v>дома с ИТП</c:v>
                </c:pt>
              </c:strCache>
            </c:strRef>
          </c:tx>
          <c:invertIfNegative val="0"/>
          <c:cat>
            <c:strRef>
              <c:f>Лист3!$B$2:$J$2</c:f>
              <c:strCache>
                <c:ptCount val="6"/>
                <c:pt idx="0">
                  <c:v>ноябрь 2018.</c:v>
                </c:pt>
                <c:pt idx="1">
                  <c:v>декабрь 2018.</c:v>
                </c:pt>
                <c:pt idx="2">
                  <c:v>январь  2019.</c:v>
                </c:pt>
                <c:pt idx="3">
                  <c:v>февраль .2019.</c:v>
                </c:pt>
                <c:pt idx="4">
                  <c:v>март 2019.</c:v>
                </c:pt>
                <c:pt idx="5">
                  <c:v>апрель  2019.</c:v>
                </c:pt>
              </c:strCache>
            </c:strRef>
          </c:cat>
          <c:val>
            <c:numRef>
              <c:f>Лист3!$B$14:$J$14</c:f>
              <c:numCache>
                <c:formatCode>General</c:formatCode>
                <c:ptCount val="6"/>
                <c:pt idx="0">
                  <c:v>33.098888888888887</c:v>
                </c:pt>
                <c:pt idx="1">
                  <c:v>44.436666666666675</c:v>
                </c:pt>
                <c:pt idx="2">
                  <c:v>41.761111111111113</c:v>
                </c:pt>
                <c:pt idx="3">
                  <c:v>27.694444444444443</c:v>
                </c:pt>
                <c:pt idx="4">
                  <c:v>22.849999999999998</c:v>
                </c:pt>
                <c:pt idx="5">
                  <c:v>5.3622222222222229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E3-4396-B84C-C0B6064FDBBB}"/>
            </c:ext>
          </c:extLst>
        </c:ser>
        <c:ser>
          <c:idx val="3"/>
          <c:order val="3"/>
          <c:tx>
            <c:strRef>
              <c:f>Лист3!$A$24</c:f>
              <c:strCache>
                <c:ptCount val="1"/>
                <c:pt idx="0">
                  <c:v>Сучава,14а</c:v>
                </c:pt>
              </c:strCache>
            </c:strRef>
          </c:tx>
          <c:invertIfNegative val="0"/>
          <c:cat>
            <c:strRef>
              <c:f>Лист3!$B$2:$J$2</c:f>
              <c:strCache>
                <c:ptCount val="6"/>
                <c:pt idx="0">
                  <c:v>ноябрь 2018.</c:v>
                </c:pt>
                <c:pt idx="1">
                  <c:v>декабрь 2018.</c:v>
                </c:pt>
                <c:pt idx="2">
                  <c:v>январь  2019.</c:v>
                </c:pt>
                <c:pt idx="3">
                  <c:v>февраль .2019.</c:v>
                </c:pt>
                <c:pt idx="4">
                  <c:v>март 2019.</c:v>
                </c:pt>
                <c:pt idx="5">
                  <c:v>апрель  2019.</c:v>
                </c:pt>
              </c:strCache>
            </c:strRef>
          </c:cat>
          <c:val>
            <c:numRef>
              <c:f>Лист3!$B$24:$J$24</c:f>
              <c:numCache>
                <c:formatCode>0.00</c:formatCode>
                <c:ptCount val="6"/>
                <c:pt idx="0">
                  <c:v>20.05</c:v>
                </c:pt>
                <c:pt idx="1">
                  <c:v>25.04</c:v>
                </c:pt>
                <c:pt idx="2">
                  <c:v>24.48</c:v>
                </c:pt>
                <c:pt idx="3">
                  <c:v>14.41</c:v>
                </c:pt>
                <c:pt idx="4">
                  <c:v>9.8699999999999992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E3-4396-B84C-C0B6064FD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5518400"/>
        <c:axId val="219944080"/>
      </c:barChart>
      <c:lineChart>
        <c:grouping val="standard"/>
        <c:varyColors val="0"/>
        <c:ser>
          <c:idx val="0"/>
          <c:order val="0"/>
          <c:tx>
            <c:strRef>
              <c:f>Лист3!$A$3</c:f>
              <c:strCache>
                <c:ptCount val="1"/>
                <c:pt idx="0">
                  <c:v>средняя температура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Лист3!$B$2:$J$2</c:f>
              <c:strCache>
                <c:ptCount val="6"/>
                <c:pt idx="0">
                  <c:v>ноябрь 2018.</c:v>
                </c:pt>
                <c:pt idx="1">
                  <c:v>декабрь 2018.</c:v>
                </c:pt>
                <c:pt idx="2">
                  <c:v>январь  2019.</c:v>
                </c:pt>
                <c:pt idx="3">
                  <c:v>февраль .2019.</c:v>
                </c:pt>
                <c:pt idx="4">
                  <c:v>март 2019.</c:v>
                </c:pt>
                <c:pt idx="5">
                  <c:v>апрель  2019.</c:v>
                </c:pt>
              </c:strCache>
            </c:strRef>
          </c:cat>
          <c:val>
            <c:numRef>
              <c:f>Лист3!$B$3:$J$3</c:f>
              <c:numCache>
                <c:formatCode>General</c:formatCode>
                <c:ptCount val="6"/>
                <c:pt idx="0">
                  <c:v>2.1</c:v>
                </c:pt>
                <c:pt idx="1">
                  <c:v>-1.4</c:v>
                </c:pt>
                <c:pt idx="2">
                  <c:v>-3.3</c:v>
                </c:pt>
                <c:pt idx="3">
                  <c:v>2.1</c:v>
                </c:pt>
                <c:pt idx="4">
                  <c:v>6.2</c:v>
                </c:pt>
                <c:pt idx="5">
                  <c:v>9.8000000000000007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9E3-4396-B84C-C0B6064FD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945648"/>
        <c:axId val="219946040"/>
      </c:lineChart>
      <c:catAx>
        <c:axId val="175518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19944080"/>
        <c:crosses val="autoZero"/>
        <c:auto val="0"/>
        <c:lblAlgn val="ctr"/>
        <c:lblOffset val="100"/>
        <c:noMultiLvlLbl val="0"/>
      </c:catAx>
      <c:valAx>
        <c:axId val="219944080"/>
        <c:scaling>
          <c:orientation val="minMax"/>
          <c:max val="7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175518400"/>
        <c:crosses val="autoZero"/>
        <c:crossBetween val="between"/>
        <c:majorUnit val="5"/>
      </c:valAx>
      <c:catAx>
        <c:axId val="219945648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219946040"/>
        <c:crosses val="autoZero"/>
        <c:auto val="1"/>
        <c:lblAlgn val="ctr"/>
        <c:lblOffset val="100"/>
        <c:noMultiLvlLbl val="0"/>
      </c:catAx>
      <c:valAx>
        <c:axId val="219946040"/>
        <c:scaling>
          <c:orientation val="maxMin"/>
          <c:max val="14"/>
          <c:min val="-6"/>
        </c:scaling>
        <c:delete val="0"/>
        <c:axPos val="r"/>
        <c:numFmt formatCode="General" sourceLinked="1"/>
        <c:majorTickMark val="out"/>
        <c:minorTickMark val="none"/>
        <c:tickLblPos val="nextTo"/>
        <c:crossAx val="219945648"/>
        <c:crosses val="max"/>
        <c:crossBetween val="between"/>
        <c:majorUnit val="2"/>
      </c:valAx>
    </c:plotArea>
    <c:legend>
      <c:legendPos val="b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C1784-B132-40DA-916B-20A04768389B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4D9F6-8791-4D01-B9A2-F14F5F85A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7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4D9F6-8791-4D01-B9A2-F14F5F85A5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97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M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4D9F6-8791-4D01-B9A2-F14F5F85A5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58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M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4D9F6-8791-4D01-B9A2-F14F5F85A5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08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4D9F6-8791-4D01-B9A2-F14F5F85A5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39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4D9F6-8791-4D01-B9A2-F14F5F85A5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95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M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4D9F6-8791-4D01-B9A2-F14F5F85A5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3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4D9F6-8791-4D01-B9A2-F14F5F85A5F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39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M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4D9F6-8791-4D01-B9A2-F14F5F85A5F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560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M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4D9F6-8791-4D01-B9A2-F14F5F85A5F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56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o-MD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o-MD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8A8C-FCE7-436C-A200-073F9A67ED11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F6A7-48D8-4293-BF32-21EB122A5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2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o-MD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o-MD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8A8C-FCE7-436C-A200-073F9A67ED11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F6A7-48D8-4293-BF32-21EB122A5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o-MD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o-MD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8A8C-FCE7-436C-A200-073F9A67ED11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F6A7-48D8-4293-BF32-21EB122A5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46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o-MD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o-MD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8A8C-FCE7-436C-A200-073F9A67ED11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F6A7-48D8-4293-BF32-21EB122A5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93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o-MD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8A8C-FCE7-436C-A200-073F9A67ED11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F6A7-48D8-4293-BF32-21EB122A5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6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o-MD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o-MD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o-MD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8A8C-FCE7-436C-A200-073F9A67ED11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F6A7-48D8-4293-BF32-21EB122A5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97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o-MD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o-MD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o-MD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8A8C-FCE7-436C-A200-073F9A67ED11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F6A7-48D8-4293-BF32-21EB122A5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75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o-MD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8A8C-FCE7-436C-A200-073F9A67ED11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F6A7-48D8-4293-BF32-21EB122A5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12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8A8C-FCE7-436C-A200-073F9A67ED11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F6A7-48D8-4293-BF32-21EB122A5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0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o-MD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o-MD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8A8C-FCE7-436C-A200-073F9A67ED11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F6A7-48D8-4293-BF32-21EB122A5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66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o-MD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MD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8A8C-FCE7-436C-A200-073F9A67ED11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F6A7-48D8-4293-BF32-21EB122A5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50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o-MD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o-MD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18A8C-FCE7-436C-A200-073F9A67ED11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6F6A7-48D8-4293-BF32-21EB122A5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42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06296" y="1199409"/>
            <a:ext cx="6909651" cy="305195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o-RO" altLang="en-US" sz="4800" b="1" dirty="0" smtClean="0">
                <a:solidFill>
                  <a:srgbClr val="00A651"/>
                </a:solidFill>
                <a:cs typeface="Arial" panose="020B0604020202020204" pitchFamily="34" charset="0"/>
              </a:rPr>
              <a:t>Tehnologii moderne – căldură accesibilă și eficientă </a:t>
            </a:r>
            <a:endParaRPr lang="ro-RO" altLang="en-US" sz="4800" b="1" dirty="0">
              <a:solidFill>
                <a:srgbClr val="00A651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2" descr="Imagini pentru agentia suedeza pentru dezvoltare">
            <a:extLst>
              <a:ext uri="{FF2B5EF4-FFF2-40B4-BE49-F238E27FC236}">
                <a16:creationId xmlns:a16="http://schemas.microsoft.com/office/drawing/2014/main" id="{01EEBC8E-C19B-4706-8933-6859219FA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269" y="5513166"/>
            <a:ext cx="1378884" cy="65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C98E1F-5F97-4177-8C6D-2145C7C5874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312" y="5513166"/>
            <a:ext cx="575190" cy="659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://amp.gov.md/portal/sites/default/files/styles/img-narrow/public/inline/ebrd-logo.png?itok=nJCOg306">
            <a:extLst>
              <a:ext uri="{FF2B5EF4-FFF2-40B4-BE49-F238E27FC236}">
                <a16:creationId xmlns:a16="http://schemas.microsoft.com/office/drawing/2014/main" id="{FC984B94-A9B4-47AB-9A0A-762EC19DD6C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565" y="5576725"/>
            <a:ext cx="862343" cy="542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Related image">
            <a:extLst>
              <a:ext uri="{FF2B5EF4-FFF2-40B4-BE49-F238E27FC236}">
                <a16:creationId xmlns:a16="http://schemas.microsoft.com/office/drawing/2014/main" id="{FD1C87CC-4994-4E0A-A156-BDE4AB8B931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926" y="5586709"/>
            <a:ext cx="862343" cy="512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0" descr="Описание: 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r="12260"/>
          <a:stretch>
            <a:fillRect/>
          </a:stretch>
        </p:blipFill>
        <p:spPr bwMode="auto">
          <a:xfrm>
            <a:off x="7539377" y="5560112"/>
            <a:ext cx="872314" cy="53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66" y="1797861"/>
            <a:ext cx="4026416" cy="249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7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:\Administratia\BRÎNZA M\Monitorizarea mass-media\Poze proiect\Proiect\Centrala\Etapa finală\0-02-05-99e42537fd52b6a397e75c82a0985966e80970973ed1afb4ed8c5d7b1210b216_a24ec86e (1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69" y="0"/>
            <a:ext cx="1016257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159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/>
            <a:r>
              <a:rPr lang="en-US" b="1" dirty="0"/>
              <a:t>B</a:t>
            </a:r>
            <a:r>
              <a:rPr lang="ro-MD" b="1" dirty="0"/>
              <a:t>ENEFICII: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o-RO" dirty="0" smtClean="0"/>
              <a:t>creștere </a:t>
            </a:r>
            <a:r>
              <a:rPr lang="ro-RO" dirty="0"/>
              <a:t>în productivitate a energiei electrice cu </a:t>
            </a:r>
            <a:r>
              <a:rPr lang="ro-RO" dirty="0" smtClean="0"/>
              <a:t>aproximativ </a:t>
            </a:r>
            <a:r>
              <a:rPr lang="ro-RO" dirty="0"/>
              <a:t>60 %; </a:t>
            </a:r>
            <a:endParaRPr lang="ro-RO" dirty="0" smtClean="0"/>
          </a:p>
          <a:p>
            <a:pPr lvl="0"/>
            <a:r>
              <a:rPr lang="ro-RO" dirty="0" smtClean="0"/>
              <a:t>creșterea cantității de energie electrică generată la o unitate de energie termică produsă;</a:t>
            </a:r>
            <a:endParaRPr lang="ro-RO" dirty="0" smtClean="0">
              <a:solidFill>
                <a:srgbClr val="FF0000"/>
              </a:solidFill>
            </a:endParaRPr>
          </a:p>
          <a:p>
            <a:pPr lvl="0"/>
            <a:r>
              <a:rPr lang="ro-RO" dirty="0" smtClean="0"/>
              <a:t>creșterea profitului brut;</a:t>
            </a:r>
          </a:p>
          <a:p>
            <a:pPr lvl="0"/>
            <a:r>
              <a:rPr lang="ro-RO" dirty="0" smtClean="0"/>
              <a:t>flexibilitate </a:t>
            </a:r>
            <a:r>
              <a:rPr lang="ro-RO" dirty="0"/>
              <a:t>în </a:t>
            </a:r>
            <a:r>
              <a:rPr lang="ro-RO" dirty="0" smtClean="0"/>
              <a:t>ajustare </a:t>
            </a:r>
            <a:r>
              <a:rPr lang="ro-RO" dirty="0"/>
              <a:t>la sarcina termică;</a:t>
            </a:r>
            <a:endParaRPr lang="ru-RU" dirty="0"/>
          </a:p>
          <a:p>
            <a:pPr lvl="0"/>
            <a:r>
              <a:rPr lang="ro-RO" dirty="0" smtClean="0"/>
              <a:t>reducerea </a:t>
            </a:r>
            <a:r>
              <a:rPr lang="ro-RO" dirty="0"/>
              <a:t>consumului specific de combustibil și a cheltuielilor de operare</a:t>
            </a:r>
            <a:r>
              <a:rPr lang="ro-MD" dirty="0"/>
              <a:t>;</a:t>
            </a:r>
            <a:endParaRPr lang="ro-RO" dirty="0"/>
          </a:p>
          <a:p>
            <a:pPr lvl="0"/>
            <a:r>
              <a:rPr lang="ro-RO" dirty="0"/>
              <a:t>reducerea</a:t>
            </a:r>
            <a:r>
              <a:rPr lang="ro-MD" dirty="0"/>
              <a:t> </a:t>
            </a:r>
            <a:r>
              <a:rPr lang="ro-RO" dirty="0"/>
              <a:t>emisiilor de </a:t>
            </a:r>
            <a:r>
              <a:rPr lang="ro-RO" dirty="0" smtClean="0"/>
              <a:t>CO2;</a:t>
            </a:r>
            <a:endParaRPr lang="ro-RO" dirty="0"/>
          </a:p>
          <a:p>
            <a:pPr marL="0" indent="0">
              <a:buNone/>
            </a:pPr>
            <a:endParaRPr lang="ro-MD" dirty="0"/>
          </a:p>
        </p:txBody>
      </p:sp>
    </p:spTree>
    <p:extLst>
      <p:ext uri="{BB962C8B-B14F-4D97-AF65-F5344CB8AC3E}">
        <p14:creationId xmlns:p14="http://schemas.microsoft.com/office/powerpoint/2010/main" val="108894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PARAMETRII </a:t>
            </a:r>
            <a:r>
              <a:rPr lang="en-US" dirty="0"/>
              <a:t>de funcționare a </a:t>
            </a:r>
            <a:r>
              <a:rPr lang="en-US" dirty="0" err="1"/>
              <a:t>stației</a:t>
            </a:r>
            <a:r>
              <a:rPr lang="en-US" dirty="0"/>
              <a:t> </a:t>
            </a:r>
            <a:r>
              <a:rPr lang="ro-MD" dirty="0" smtClean="0"/>
              <a:t>noi</a:t>
            </a:r>
            <a:r>
              <a:rPr lang="en-US" dirty="0" smtClean="0"/>
              <a:t> în comparație cu stația veche</a:t>
            </a:r>
            <a:br>
              <a:rPr lang="en-US" dirty="0" smtClean="0"/>
            </a:br>
            <a:r>
              <a:rPr lang="en-US" sz="1200" dirty="0" smtClean="0"/>
              <a:t>(perioada de referință – noiembrie 2019)</a:t>
            </a:r>
            <a:endParaRPr lang="en-US" sz="1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898807"/>
              </p:ext>
            </p:extLst>
          </p:nvPr>
        </p:nvGraphicFramePr>
        <p:xfrm>
          <a:off x="838200" y="1825625"/>
          <a:ext cx="10620737" cy="431533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009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0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1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706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bg1"/>
                          </a:solidFill>
                        </a:rPr>
                        <a:t>Stația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o-MD" baseline="0" dirty="0" smtClean="0">
                          <a:solidFill>
                            <a:schemeClr val="bg1"/>
                          </a:solidFill>
                        </a:rPr>
                        <a:t> nouă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Stația veche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0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Modul</a:t>
                      </a:r>
                      <a:r>
                        <a:rPr lang="en-US" sz="1600" baseline="0" dirty="0" smtClean="0"/>
                        <a:t> de operare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automatizat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MD" sz="1600" dirty="0" smtClean="0"/>
                        <a:t>semiautomatizat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27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Numărul</a:t>
                      </a:r>
                      <a:r>
                        <a:rPr lang="en-US" sz="1600" baseline="0" dirty="0" smtClean="0"/>
                        <a:t> de persoane implicată în deservirea stației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r>
                        <a:rPr lang="en-US" sz="1600" baseline="0" dirty="0" smtClean="0"/>
                        <a:t> pe tură (patru angajați în total)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</a:t>
                      </a:r>
                      <a:r>
                        <a:rPr lang="en-US" sz="1600" baseline="0" dirty="0" smtClean="0"/>
                        <a:t> oameni pe tură (48 de angajați în total)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5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Producere energie electrică (kWh)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 smtClean="0"/>
                        <a:t>9</a:t>
                      </a:r>
                      <a:r>
                        <a:rPr lang="en-US" sz="1600" baseline="0" dirty="0" smtClean="0"/>
                        <a:t> 498 5</a:t>
                      </a:r>
                      <a:r>
                        <a:rPr lang="ru-RU" altLang="en-US" sz="1600" baseline="0" dirty="0" smtClean="0"/>
                        <a:t>99</a:t>
                      </a:r>
                      <a:r>
                        <a:rPr lang="en-US" sz="1600" baseline="0" dirty="0" smtClean="0"/>
                        <a:t> (mai mult cu 59,15% 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 smtClean="0"/>
                        <a:t>5 530 981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5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o-MD" sz="1600" dirty="0" smtClean="0"/>
                        <a:t>Producere energie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termică</a:t>
                      </a:r>
                      <a:r>
                        <a:rPr lang="en-US" sz="1600" baseline="0" dirty="0" smtClean="0"/>
                        <a:t> (Gcal)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 smtClean="0"/>
                        <a:t>7 254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 smtClean="0"/>
                        <a:t>18 78</a:t>
                      </a:r>
                      <a:r>
                        <a:rPr lang="ru-RU" altLang="en-US" sz="1600" dirty="0" smtClean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0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Consum</a:t>
                      </a:r>
                      <a:r>
                        <a:rPr lang="en-US" sz="1600" baseline="0" dirty="0" smtClean="0"/>
                        <a:t> de gaze (mil. m3)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2,</a:t>
                      </a:r>
                      <a:r>
                        <a:rPr lang="en-US" sz="1600" baseline="0" dirty="0" smtClean="0"/>
                        <a:t> 278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3,419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0208"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Gaz consumat la livrare energie electric</a:t>
                      </a:r>
                      <a:r>
                        <a:rPr lang="ro-RO" sz="1600" baseline="0" dirty="0" smtClean="0"/>
                        <a:t>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149.8 g/kWh</a:t>
                      </a:r>
                      <a:r>
                        <a:rPr lang="en-US" sz="1600" baseline="0" dirty="0" smtClean="0"/>
                        <a:t> </a:t>
                      </a:r>
                    </a:p>
                    <a:p>
                      <a:r>
                        <a:rPr lang="en-US" sz="1600" baseline="0" dirty="0" smtClean="0"/>
                        <a:t>(</a:t>
                      </a:r>
                      <a:r>
                        <a:rPr lang="ro-RO" altLang="en-US" sz="1600" baseline="0" dirty="0" smtClean="0"/>
                        <a:t>0,51</a:t>
                      </a:r>
                      <a:r>
                        <a:rPr lang="en-US" sz="1600" baseline="0" dirty="0" smtClean="0"/>
                        <a:t> lei</a:t>
                      </a:r>
                      <a:r>
                        <a:rPr lang="ro-RO" altLang="en-US" sz="1600" baseline="0" dirty="0" smtClean="0"/>
                        <a:t>/kWh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341.4</a:t>
                      </a:r>
                      <a:r>
                        <a:rPr lang="en-US" sz="1600" baseline="0" dirty="0" smtClean="0"/>
                        <a:t> g/</a:t>
                      </a:r>
                      <a:r>
                        <a:rPr lang="en-US" sz="1600" dirty="0" smtClean="0"/>
                        <a:t>kWh</a:t>
                      </a:r>
                      <a:r>
                        <a:rPr lang="en-US" sz="1600" baseline="0" dirty="0" smtClean="0"/>
                        <a:t> </a:t>
                      </a:r>
                    </a:p>
                    <a:p>
                      <a:r>
                        <a:rPr lang="en-US" sz="1600" baseline="0" dirty="0" smtClean="0"/>
                        <a:t>(</a:t>
                      </a:r>
                      <a:r>
                        <a:rPr lang="ro-RO" altLang="en-US" sz="1600" baseline="0" dirty="0" smtClean="0"/>
                        <a:t>1,17</a:t>
                      </a:r>
                      <a:r>
                        <a:rPr lang="en-US" sz="1600" baseline="0" dirty="0" smtClean="0"/>
                        <a:t> lei</a:t>
                      </a:r>
                      <a:r>
                        <a:rPr lang="ro-RO" altLang="en-US" sz="1600" baseline="0" dirty="0" smtClean="0"/>
                        <a:t>/kWh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4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dirty="0" smtClean="0">
                          <a:effectLst/>
                        </a:rPr>
                        <a:t>Emisie specifică de </a:t>
                      </a:r>
                      <a:r>
                        <a:rPr lang="en-GB" sz="1600" b="0" dirty="0" smtClean="0">
                          <a:effectLst/>
                        </a:rPr>
                        <a:t>CO</a:t>
                      </a:r>
                      <a:r>
                        <a:rPr lang="en-GB" sz="1600" b="0" baseline="-25000" dirty="0" smtClean="0">
                          <a:effectLst/>
                        </a:rPr>
                        <a:t>2</a:t>
                      </a:r>
                      <a:r>
                        <a:rPr lang="en-GB" sz="1600" b="0" dirty="0" smtClean="0">
                          <a:effectLst/>
                        </a:rPr>
                        <a:t> (</a:t>
                      </a:r>
                      <a:r>
                        <a:rPr lang="en-US" sz="1600" b="0" dirty="0" smtClean="0">
                          <a:effectLst/>
                        </a:rPr>
                        <a:t>kg</a:t>
                      </a:r>
                      <a:r>
                        <a:rPr lang="en-GB" sz="1600" b="0" dirty="0" smtClean="0">
                          <a:effectLst/>
                        </a:rPr>
                        <a:t>/</a:t>
                      </a:r>
                      <a:r>
                        <a:rPr lang="en-US" sz="1600" b="0" dirty="0" smtClean="0">
                          <a:effectLst/>
                        </a:rPr>
                        <a:t>MWh</a:t>
                      </a:r>
                      <a:r>
                        <a:rPr lang="en-GB" sz="1600" b="0" dirty="0" smtClean="0">
                          <a:effectLst/>
                        </a:rPr>
                        <a:t>)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MS Mincho"/>
                          <a:cs typeface="Times New Roman" panose="02020603050405020304" pitchFamily="18" charset="0"/>
                        </a:rPr>
                        <a:t>0,23</a:t>
                      </a: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o-RO" altLang="en-US" sz="160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MS Mincho"/>
                          <a:cs typeface="Times New Roman" panose="02020603050405020304" pitchFamily="18" charset="0"/>
                        </a:rPr>
                        <a:t>0,54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0498">
                <a:tc>
                  <a:txBody>
                    <a:bodyPr/>
                    <a:lstStyle/>
                    <a:p>
                      <a:r>
                        <a:rPr lang="ro-MD" sz="1600" baseline="0" dirty="0" smtClean="0"/>
                        <a:t>C</a:t>
                      </a:r>
                      <a:r>
                        <a:rPr lang="en-US" sz="1600" baseline="0" dirty="0" err="1" smtClean="0"/>
                        <a:t>onsum</a:t>
                      </a:r>
                      <a:r>
                        <a:rPr lang="en-US" sz="1600" baseline="0" dirty="0" smtClean="0"/>
                        <a:t> propriu în procesul de producere</a:t>
                      </a:r>
                      <a:r>
                        <a:rPr lang="en-US" sz="1600" dirty="0" smtClean="0"/>
                        <a:t> (%)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1,3 %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r>
                        <a:rPr lang="ro-RO" sz="1600" dirty="0" smtClean="0"/>
                        <a:t>3</a:t>
                      </a:r>
                      <a:r>
                        <a:rPr lang="ro-RO" altLang="en-US" sz="1600" dirty="0" smtClean="0"/>
                        <a:t> </a:t>
                      </a:r>
                      <a:r>
                        <a:rPr lang="en-US" sz="1600" dirty="0" smtClean="0"/>
                        <a:t>%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572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Pierderi la transportarea energiei electrice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MD" sz="1600" dirty="0" smtClean="0"/>
                        <a:t>28</a:t>
                      </a:r>
                      <a:r>
                        <a:rPr lang="ro-MD" sz="1600" baseline="0" dirty="0" smtClean="0"/>
                        <a:t> mii kW (0,3</a:t>
                      </a:r>
                      <a:r>
                        <a:rPr lang="en-US" sz="1600" dirty="0" smtClean="0"/>
                        <a:t>%</a:t>
                      </a:r>
                      <a:r>
                        <a:rPr lang="ro-MD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</a:t>
                      </a:r>
                      <a:r>
                        <a:rPr lang="ro-MD" sz="1600" dirty="0" smtClean="0"/>
                        <a:t>25</a:t>
                      </a:r>
                      <a:r>
                        <a:rPr lang="en-US" sz="1600" dirty="0" smtClean="0"/>
                        <a:t> mii</a:t>
                      </a:r>
                      <a:r>
                        <a:rPr lang="en-US" sz="1600" baseline="0" dirty="0" smtClean="0"/>
                        <a:t> kW</a:t>
                      </a:r>
                      <a:r>
                        <a:rPr lang="ro-MD" sz="1600" baseline="0" dirty="0" smtClean="0"/>
                        <a:t> (2,5</a:t>
                      </a:r>
                      <a:r>
                        <a:rPr lang="en-US" sz="1600" dirty="0" smtClean="0"/>
                        <a:t>%</a:t>
                      </a:r>
                      <a:r>
                        <a:rPr lang="ro-MD" sz="1600" baseline="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493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9919"/>
            <a:ext cx="10515600" cy="1470769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Estimări pe o perioadă de 30 de zile, reieșind din </a:t>
            </a:r>
            <a:r>
              <a:rPr lang="ro-MD" sz="3600" dirty="0" smtClean="0"/>
              <a:t>capacitatea de producere după punerea în funcțiune </a:t>
            </a:r>
            <a:r>
              <a:rPr lang="en-US" sz="3600" dirty="0" smtClean="0"/>
              <a:t>a </a:t>
            </a:r>
            <a:r>
              <a:rPr lang="en-US" sz="3600" dirty="0" err="1"/>
              <a:t>stației</a:t>
            </a:r>
            <a:r>
              <a:rPr lang="en-US" sz="3600" dirty="0"/>
              <a:t> </a:t>
            </a:r>
            <a:r>
              <a:rPr lang="ro-MD" sz="3600" dirty="0" smtClean="0"/>
              <a:t>în </a:t>
            </a:r>
            <a:r>
              <a:rPr lang="en-US" sz="3600" dirty="0" err="1" smtClean="0"/>
              <a:t>cogenerare</a:t>
            </a:r>
            <a:r>
              <a:rPr lang="ro-MD" sz="3600" dirty="0" smtClean="0"/>
              <a:t> noi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1400" dirty="0" smtClean="0"/>
              <a:t>(perioadă cu temperatură medie similară)</a:t>
            </a:r>
            <a:endParaRPr lang="en-US" sz="1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1831031"/>
              </p:ext>
            </p:extLst>
          </p:nvPr>
        </p:nvGraphicFramePr>
        <p:xfrm>
          <a:off x="838200" y="1864308"/>
          <a:ext cx="10667034" cy="4724981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436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8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8512">
                  <a:extLst>
                    <a:ext uri="{9D8B030D-6E8A-4147-A177-3AD203B41FA5}">
                      <a16:colId xmlns:a16="http://schemas.microsoft.com/office/drawing/2014/main" val="1177712715"/>
                    </a:ext>
                  </a:extLst>
                </a:gridCol>
                <a:gridCol w="1877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69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90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3195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Nr.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Producere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Înainte de proiect </a:t>
                      </a:r>
                    </a:p>
                    <a:p>
                      <a:r>
                        <a:rPr lang="en-US" sz="1600" dirty="0" smtClean="0"/>
                        <a:t>(anul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2018)</a:t>
                      </a:r>
                      <a:endParaRPr 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 smtClean="0"/>
                        <a:t>După</a:t>
                      </a:r>
                      <a:r>
                        <a:rPr lang="en-US" sz="1600" baseline="0" dirty="0" smtClean="0"/>
                        <a:t> proiect</a:t>
                      </a:r>
                    </a:p>
                    <a:p>
                      <a:r>
                        <a:rPr lang="en-US" sz="1600" baseline="0" dirty="0" smtClean="0"/>
                        <a:t>(anul 2019)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600" dirty="0" smtClean="0">
                          <a:effectLst/>
                        </a:rPr>
                        <a:t>Devieri</a:t>
                      </a:r>
                      <a:endParaRPr lang="en-US" sz="1600" dirty="0" smtClean="0">
                        <a:effectLst/>
                      </a:endParaRPr>
                    </a:p>
                    <a:p>
                      <a:r>
                        <a:rPr lang="en-US" sz="1600" baseline="0" dirty="0" smtClean="0"/>
                        <a:t>             </a:t>
                      </a:r>
                      <a:r>
                        <a:rPr lang="ro-MD" sz="1600" baseline="0" dirty="0" smtClean="0"/>
                        <a:t>     </a:t>
                      </a:r>
                      <a:r>
                        <a:rPr lang="en-US" sz="1600" dirty="0" smtClean="0"/>
                        <a:t> (%)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9765">
                <a:tc rowSpan="2">
                  <a:txBody>
                    <a:bodyPr/>
                    <a:lstStyle/>
                    <a:p>
                      <a:r>
                        <a:rPr lang="en-US" sz="1600" dirty="0" smtClean="0"/>
                        <a:t>1.</a:t>
                      </a:r>
                      <a:endParaRPr lang="en-US" sz="16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600" dirty="0" smtClean="0"/>
                        <a:t>Energie electrică (kWh)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9 307 000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Total: 15 029 580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 smtClean="0"/>
                        <a:t>   </a:t>
                      </a:r>
                      <a:r>
                        <a:rPr lang="en-US" sz="1600" baseline="0" dirty="0" smtClean="0"/>
                        <a:t>          </a:t>
                      </a:r>
                      <a:r>
                        <a:rPr lang="en-US" sz="1600" dirty="0" smtClean="0"/>
                        <a:t>62%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52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dirty="0" smtClean="0"/>
                        <a:t>Stația nouă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 smtClean="0"/>
                        <a:t>9</a:t>
                      </a:r>
                      <a:r>
                        <a:rPr lang="en-US" sz="1600" baseline="0" dirty="0" smtClean="0"/>
                        <a:t> 498 5</a:t>
                      </a:r>
                      <a:r>
                        <a:rPr lang="ro-RO" altLang="en-US" sz="1600" baseline="0" dirty="0" smtClean="0"/>
                        <a:t>99</a:t>
                      </a:r>
                      <a:r>
                        <a:rPr lang="en-US" sz="1600" baseline="0" dirty="0" smtClean="0"/>
                        <a:t> 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dirty="0" smtClean="0"/>
                        <a:t>Stația veche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 smtClean="0"/>
                        <a:t>5 530 981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80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Energie termică (Gcal)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 smtClean="0"/>
                        <a:t>27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000</a:t>
                      </a:r>
                      <a:endParaRPr 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 smtClean="0"/>
                        <a:t>26 042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aseline="0" dirty="0" smtClean="0"/>
                        <a:t>     958 Gcal</a:t>
                      </a:r>
                      <a:r>
                        <a:rPr lang="en-US" sz="1600" dirty="0" smtClean="0"/>
                        <a:t> (7,6%)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925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Consum de gaze (m3)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5,097 mii</a:t>
                      </a:r>
                      <a:endParaRPr 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 smtClean="0"/>
                        <a:t>5,69</a:t>
                      </a:r>
                      <a:r>
                        <a:rPr lang="ro-RO" altLang="en-US" sz="1600" dirty="0" smtClean="0"/>
                        <a:t>6</a:t>
                      </a:r>
                      <a:r>
                        <a:rPr lang="en-US" sz="1600" dirty="0" smtClean="0"/>
                        <a:t> mii</a:t>
                      </a:r>
                      <a:r>
                        <a:rPr lang="en-US" sz="1600" baseline="0" dirty="0" smtClean="0"/>
                        <a:t> 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            </a:t>
                      </a:r>
                      <a:r>
                        <a:rPr lang="ro-MD" sz="1600" baseline="0" dirty="0" smtClean="0"/>
                        <a:t>    </a:t>
                      </a:r>
                      <a:r>
                        <a:rPr lang="en-US" sz="1600" dirty="0" smtClean="0"/>
                        <a:t>1</a:t>
                      </a:r>
                      <a:r>
                        <a:rPr lang="ro-RO" altLang="en-US" sz="1600" dirty="0" smtClean="0"/>
                        <a:t>0,5</a:t>
                      </a:r>
                      <a:r>
                        <a:rPr lang="en-US" sz="1600" dirty="0" smtClean="0"/>
                        <a:t> %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925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MD" sz="1600" dirty="0" smtClean="0"/>
                        <a:t>R</a:t>
                      </a:r>
                      <a:r>
                        <a:rPr lang="en-US" sz="1600" dirty="0" err="1" smtClean="0"/>
                        <a:t>entabilitate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smtClean="0"/>
                        <a:t>veniturilor din vânzări (profit brut / venit din vânzări * 100)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MD" sz="1600" dirty="0" smtClean="0"/>
                        <a:t>12,9</a:t>
                      </a:r>
                      <a:r>
                        <a:rPr lang="en-US" sz="1600" dirty="0" smtClean="0"/>
                        <a:t>%</a:t>
                      </a:r>
                      <a:endParaRPr 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o-MD" sz="1600" dirty="0" smtClean="0"/>
                        <a:t>16</a:t>
                      </a:r>
                      <a:r>
                        <a:rPr lang="en-US" sz="1600" dirty="0" smtClean="0"/>
                        <a:t>,</a:t>
                      </a:r>
                      <a:r>
                        <a:rPr lang="ro-MD" sz="1600" dirty="0" smtClean="0"/>
                        <a:t>8</a:t>
                      </a:r>
                      <a:r>
                        <a:rPr lang="en-US" sz="1600" dirty="0" smtClean="0"/>
                        <a:t>%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    </a:t>
                      </a:r>
                      <a:r>
                        <a:rPr lang="ro-MD" sz="1600" dirty="0" smtClean="0"/>
                        <a:t>3,9</a:t>
                      </a:r>
                      <a:r>
                        <a:rPr lang="en-US" sz="1600" dirty="0" smtClean="0"/>
                        <a:t>%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646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90" y="3820821"/>
            <a:ext cx="5093110" cy="29939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STAȚIA DE POMPARE </a:t>
            </a:r>
            <a:r>
              <a:rPr lang="en-US" dirty="0" smtClean="0"/>
              <a:t>a </a:t>
            </a:r>
            <a:r>
              <a:rPr lang="en-US" dirty="0" err="1" smtClean="0"/>
              <a:t>agentului</a:t>
            </a:r>
            <a:r>
              <a:rPr lang="en-US" dirty="0" smtClean="0"/>
              <a:t> </a:t>
            </a:r>
            <a:r>
              <a:rPr lang="en-US" dirty="0" err="1" smtClean="0"/>
              <a:t>termic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5184" y="1825625"/>
            <a:ext cx="4608616" cy="3990397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 smtClean="0"/>
              <a:t>Beneficii</a:t>
            </a:r>
            <a:r>
              <a:rPr lang="en-US" b="1" dirty="0" smtClean="0"/>
              <a:t>: </a:t>
            </a:r>
            <a:endParaRPr lang="ro-MD" b="1" dirty="0" smtClean="0"/>
          </a:p>
          <a:p>
            <a:pPr marL="0" indent="0">
              <a:buNone/>
            </a:pPr>
            <a:endParaRPr lang="en-US" dirty="0" smtClean="0"/>
          </a:p>
          <a:p>
            <a:pPr lvl="0"/>
            <a:r>
              <a:rPr lang="ro-RO" dirty="0"/>
              <a:t>reducere la consumul </a:t>
            </a:r>
            <a:r>
              <a:rPr lang="ro-RO" dirty="0" smtClean="0"/>
              <a:t>propriu de </a:t>
            </a:r>
            <a:r>
              <a:rPr lang="ro-RO" dirty="0"/>
              <a:t>energie electrică și la costurile de operare;</a:t>
            </a:r>
            <a:endParaRPr lang="ru-RU" dirty="0"/>
          </a:p>
          <a:p>
            <a:pPr lvl="0"/>
            <a:r>
              <a:rPr lang="ro-RO" dirty="0"/>
              <a:t>ajustare automatizată la sarcina termică.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Рисунок 7" descr="S:\Administratia\BRÎNZA M\Monitorizarea mass-media\Poze proiect\Proiect\Pompe\Etapa în curs de lucru\20190321_1451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79" y="1825625"/>
            <a:ext cx="2454237" cy="182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746" y="3820822"/>
            <a:ext cx="2526683" cy="19951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79" y="3820821"/>
            <a:ext cx="2454237" cy="1995199"/>
          </a:xfrm>
          <a:prstGeom prst="rect">
            <a:avLst/>
          </a:prstGeom>
        </p:spPr>
      </p:pic>
      <p:pic>
        <p:nvPicPr>
          <p:cNvPr id="9" name="Рисунок 8" descr="Z:\SMşiV - ОМСП\VIORICA\Poze proiect\Proiect\Pompe\Etapa finală\IMG_334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746" y="1825625"/>
            <a:ext cx="2526683" cy="182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073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90" y="3903406"/>
            <a:ext cx="5093110" cy="29939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0694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Instalarea</a:t>
            </a:r>
            <a:r>
              <a:rPr lang="en-US" dirty="0" smtClean="0"/>
              <a:t>  </a:t>
            </a:r>
            <a:r>
              <a:rPr lang="en-US" dirty="0" err="1" smtClean="0"/>
              <a:t>cazanului</a:t>
            </a:r>
            <a:r>
              <a:rPr lang="en-US" dirty="0" smtClean="0"/>
              <a:t> de </a:t>
            </a:r>
            <a:r>
              <a:rPr lang="en-US" dirty="0" err="1" smtClean="0"/>
              <a:t>apă</a:t>
            </a:r>
            <a:r>
              <a:rPr lang="en-US" dirty="0" smtClean="0"/>
              <a:t> </a:t>
            </a:r>
            <a:r>
              <a:rPr lang="en-US" dirty="0" err="1" smtClean="0"/>
              <a:t>fierbinte</a:t>
            </a:r>
            <a:r>
              <a:rPr lang="en-US" dirty="0" smtClean="0"/>
              <a:t> cu </a:t>
            </a:r>
            <a:r>
              <a:rPr lang="en-US" dirty="0" err="1" smtClean="0"/>
              <a:t>funcționare</a:t>
            </a:r>
            <a:r>
              <a:rPr lang="en-US" dirty="0" smtClean="0"/>
              <a:t> </a:t>
            </a:r>
            <a:r>
              <a:rPr lang="en-US" dirty="0" err="1" smtClean="0"/>
              <a:t>pe</a:t>
            </a:r>
            <a:r>
              <a:rPr lang="en-US" dirty="0" smtClean="0"/>
              <a:t> </a:t>
            </a:r>
            <a:r>
              <a:rPr lang="en-US" b="1" dirty="0" smtClean="0"/>
              <a:t>BIO PELE</a:t>
            </a:r>
            <a:r>
              <a:rPr lang="x-none" b="1" dirty="0" smtClean="0"/>
              <a:t>TE</a:t>
            </a:r>
            <a:r>
              <a:rPr lang="en-US" b="1" dirty="0" smtClean="0"/>
              <a:t> </a:t>
            </a:r>
            <a:r>
              <a:rPr lang="en-US" dirty="0" smtClean="0"/>
              <a:t>la CT </a:t>
            </a:r>
            <a:r>
              <a:rPr lang="en-US" dirty="0" err="1" smtClean="0"/>
              <a:t>Molodova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3294" y="1744093"/>
            <a:ext cx="5294535" cy="40558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 smtClean="0"/>
              <a:t>Beneficii</a:t>
            </a:r>
            <a:r>
              <a:rPr lang="en-US" sz="2400" b="1" dirty="0" smtClean="0"/>
              <a:t>:</a:t>
            </a:r>
          </a:p>
          <a:p>
            <a:pPr lvl="0"/>
            <a:r>
              <a:rPr lang="ro-RO" dirty="0"/>
              <a:t>reducere a poluării prin eliminarea consumului de cărbune;</a:t>
            </a:r>
            <a:endParaRPr lang="ru-RU" dirty="0"/>
          </a:p>
          <a:p>
            <a:pPr lvl="0"/>
            <a:r>
              <a:rPr lang="ro-RO" dirty="0"/>
              <a:t>utilizare de resurse regenerabile;</a:t>
            </a:r>
            <a:endParaRPr lang="ru-RU" dirty="0"/>
          </a:p>
          <a:p>
            <a:pPr lvl="0"/>
            <a:r>
              <a:rPr lang="ro-RO" dirty="0"/>
              <a:t>posibilitate de restabilire a serviciului de alimentare cu apă caldă.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Рисунок 7" descr="S:\Administratia\BRÎNZA M\Monitorizarea mass-media\Poze proiect\Proiect\Molodovo\Etapa finală\poze noi Etapa finala\IMG_34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88" y="4037611"/>
            <a:ext cx="2524962" cy="224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0638" y="2629400"/>
            <a:ext cx="4429503" cy="28758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88" y="1852551"/>
            <a:ext cx="2469268" cy="199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90" y="3864077"/>
            <a:ext cx="5093110" cy="29939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87348" cy="1325563"/>
          </a:xfrm>
        </p:spPr>
        <p:txBody>
          <a:bodyPr>
            <a:normAutofit/>
          </a:bodyPr>
          <a:lstStyle/>
          <a:p>
            <a:r>
              <a:rPr lang="it-IT" sz="4000" dirty="0" smtClean="0"/>
              <a:t>Instalarea a </a:t>
            </a:r>
            <a:r>
              <a:rPr lang="it-IT" sz="4000" b="1" dirty="0" smtClean="0"/>
              <a:t>169</a:t>
            </a:r>
            <a:r>
              <a:rPr lang="it-IT" sz="4000" dirty="0" smtClean="0"/>
              <a:t> puncte termice individuale</a:t>
            </a:r>
            <a:endParaRPr lang="it-IT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4561" y="1759075"/>
            <a:ext cx="4700976" cy="40373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 smtClean="0"/>
              <a:t>Beneficii</a:t>
            </a:r>
            <a:r>
              <a:rPr lang="en-US" b="1" dirty="0" smtClean="0"/>
              <a:t>: </a:t>
            </a:r>
            <a:endParaRPr lang="x-none" b="1" dirty="0" smtClean="0"/>
          </a:p>
          <a:p>
            <a:pPr lvl="0"/>
            <a:r>
              <a:rPr lang="ro-RO" dirty="0"/>
              <a:t>Îmbunătățirea calității serviciilor prestate; </a:t>
            </a:r>
            <a:endParaRPr lang="ru-RU" dirty="0"/>
          </a:p>
          <a:p>
            <a:pPr lvl="0"/>
            <a:r>
              <a:rPr lang="ro-RO" dirty="0"/>
              <a:t>posibilitatea restabilirii serviciului de alimentare cu apă caldă;</a:t>
            </a:r>
            <a:endParaRPr lang="ru-RU" dirty="0"/>
          </a:p>
          <a:p>
            <a:pPr lvl="0"/>
            <a:r>
              <a:rPr lang="ro-RO" dirty="0"/>
              <a:t>posibilitatea implementării tehnologiei de distribuție pe orizontală a </a:t>
            </a:r>
            <a:r>
              <a:rPr lang="ro-RO" dirty="0" smtClean="0"/>
              <a:t>en</a:t>
            </a:r>
            <a:r>
              <a:rPr lang="en-US" dirty="0" smtClean="0"/>
              <a:t>e</a:t>
            </a:r>
            <a:r>
              <a:rPr lang="ro-RO" dirty="0" err="1" smtClean="0"/>
              <a:t>rgiei</a:t>
            </a:r>
            <a:r>
              <a:rPr lang="ro-RO" dirty="0" smtClean="0"/>
              <a:t> </a:t>
            </a:r>
            <a:r>
              <a:rPr lang="ro-RO" dirty="0"/>
              <a:t>termice.</a:t>
            </a:r>
            <a:endParaRPr lang="ru-RU" dirty="0"/>
          </a:p>
        </p:txBody>
      </p:sp>
      <p:pic>
        <p:nvPicPr>
          <p:cNvPr id="5" name="Picture 3" descr="G:\prezentare\Foto\PTI\1 mai 9b\IMG_20171109_1346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86" y="1759076"/>
            <a:ext cx="2551123" cy="210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S:\Administratia\BRÎNZA M\Monitorizarea mass-media\Poze proiect\Proiect\PTI\poze noi proiect\IMG_336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4" y="1759076"/>
            <a:ext cx="2754387" cy="2105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S:\Administratia\BRÎNZA M\Monitorizarea mass-media\Poze proiect\Proiect\PTI\poze noi proiect\IMG_335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85" y="3932466"/>
            <a:ext cx="2551124" cy="2230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31257" y="3670686"/>
            <a:ext cx="2230828" cy="275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83" y="3009418"/>
            <a:ext cx="6613917" cy="38879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7582" y="365125"/>
            <a:ext cx="6666218" cy="4635138"/>
          </a:xfrm>
        </p:spPr>
        <p:txBody>
          <a:bodyPr>
            <a:noAutofit/>
          </a:bodyPr>
          <a:lstStyle/>
          <a:p>
            <a:pPr algn="ctr"/>
            <a:r>
              <a:rPr lang="ro-MD" sz="6600" b="1" dirty="0" smtClean="0"/>
              <a:t/>
            </a:r>
            <a:br>
              <a:rPr lang="ro-MD" sz="6600" b="1" dirty="0" smtClean="0"/>
            </a:br>
            <a:r>
              <a:rPr lang="ro-MD" sz="6600" b="1" dirty="0"/>
              <a:t/>
            </a:r>
            <a:br>
              <a:rPr lang="ro-MD" sz="6600" b="1" dirty="0"/>
            </a:br>
            <a:r>
              <a:rPr lang="fr-FR" sz="6600" b="1" dirty="0" smtClean="0"/>
              <a:t>PROIECT-PILOT</a:t>
            </a:r>
            <a:r>
              <a:rPr lang="fr-FR" sz="6600" dirty="0" smtClean="0"/>
              <a:t> </a:t>
            </a:r>
            <a:br>
              <a:rPr lang="fr-FR" sz="6600" dirty="0" smtClean="0"/>
            </a:br>
            <a:r>
              <a:rPr lang="fr-FR" sz="6600" dirty="0" err="1" smtClean="0"/>
              <a:t>str</a:t>
            </a:r>
            <a:r>
              <a:rPr lang="fr-FR" sz="6600" dirty="0" smtClean="0"/>
              <a:t>. Suceava, 14A </a:t>
            </a:r>
            <a:r>
              <a:rPr lang="ro-MD" sz="6600" dirty="0" smtClean="0"/>
              <a:t/>
            </a:r>
            <a:br>
              <a:rPr lang="ro-MD" sz="6600" dirty="0" smtClean="0"/>
            </a:br>
            <a:r>
              <a:rPr lang="ro-MD" sz="6600" dirty="0" smtClean="0"/>
              <a:t> </a:t>
            </a:r>
            <a:endParaRPr lang="en-US" sz="6600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66" y="1797861"/>
            <a:ext cx="4026416" cy="249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4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780" y="365125"/>
            <a:ext cx="11157996" cy="1325563"/>
          </a:xfrm>
        </p:spPr>
        <p:txBody>
          <a:bodyPr>
            <a:noAutofit/>
          </a:bodyPr>
          <a:lstStyle/>
          <a:p>
            <a:r>
              <a:rPr lang="ro-MD" sz="3200" dirty="0" smtClean="0"/>
              <a:t/>
            </a:r>
            <a:br>
              <a:rPr lang="ro-MD" sz="3200" dirty="0" smtClean="0"/>
            </a:br>
            <a:r>
              <a:rPr lang="ro-MD" sz="3200" dirty="0" smtClean="0"/>
              <a:t/>
            </a:r>
            <a:br>
              <a:rPr lang="ro-MD" sz="3200" dirty="0" smtClean="0"/>
            </a:br>
            <a:r>
              <a:rPr lang="ro-MD" sz="3200" b="1" dirty="0" smtClean="0"/>
              <a:t>I ETAPĂ: </a:t>
            </a:r>
            <a:r>
              <a:rPr lang="en-US" sz="3200" dirty="0" err="1" smtClean="0"/>
              <a:t>Instalarea</a:t>
            </a:r>
            <a:r>
              <a:rPr lang="en-US" sz="3200" dirty="0" smtClean="0"/>
              <a:t> </a:t>
            </a:r>
            <a:r>
              <a:rPr lang="en-US" sz="3200" dirty="0" err="1"/>
              <a:t>punctului</a:t>
            </a:r>
            <a:r>
              <a:rPr lang="en-US" sz="3200" dirty="0"/>
              <a:t> </a:t>
            </a:r>
            <a:r>
              <a:rPr lang="en-US" sz="3200" dirty="0" err="1"/>
              <a:t>termic</a:t>
            </a:r>
            <a:r>
              <a:rPr lang="en-US" sz="3200" dirty="0"/>
              <a:t> </a:t>
            </a:r>
            <a:r>
              <a:rPr lang="en-US" sz="3200" dirty="0" smtClean="0"/>
              <a:t>individual </a:t>
            </a:r>
            <a:r>
              <a:rPr lang="ro-MD" sz="3200" dirty="0" smtClean="0"/>
              <a:t>și</a:t>
            </a:r>
            <a:r>
              <a:rPr lang="en-US" sz="3200" dirty="0" smtClean="0"/>
              <a:t> </a:t>
            </a:r>
            <a:r>
              <a:rPr lang="ro-MD" sz="3200" dirty="0" smtClean="0"/>
              <a:t>c</a:t>
            </a:r>
            <a:r>
              <a:rPr lang="en-US" sz="3200" dirty="0" err="1" smtClean="0"/>
              <a:t>onstruirea</a:t>
            </a:r>
            <a:r>
              <a:rPr lang="en-US" sz="3200" dirty="0" smtClean="0"/>
              <a:t> </a:t>
            </a:r>
            <a:r>
              <a:rPr lang="en-US" sz="3200" dirty="0" err="1"/>
              <a:t>sistemului</a:t>
            </a:r>
            <a:r>
              <a:rPr lang="en-US" sz="3200" dirty="0"/>
              <a:t> de </a:t>
            </a:r>
            <a:r>
              <a:rPr lang="en-US" sz="3200" dirty="0" err="1"/>
              <a:t>distribuție</a:t>
            </a:r>
            <a:r>
              <a:rPr lang="en-US" sz="3200" dirty="0"/>
              <a:t> a </a:t>
            </a:r>
            <a:r>
              <a:rPr lang="en-US" sz="3200" dirty="0" err="1"/>
              <a:t>agentului</a:t>
            </a:r>
            <a:r>
              <a:rPr lang="en-US" sz="3200" dirty="0"/>
              <a:t> </a:t>
            </a:r>
            <a:r>
              <a:rPr lang="en-US" sz="3200" dirty="0" err="1"/>
              <a:t>termic</a:t>
            </a:r>
            <a:r>
              <a:rPr lang="en-US" sz="3200" dirty="0"/>
              <a:t> </a:t>
            </a:r>
            <a:r>
              <a:rPr lang="en-US" sz="3200" dirty="0" err="1"/>
              <a:t>pe</a:t>
            </a:r>
            <a:r>
              <a:rPr lang="en-US" sz="3200" dirty="0"/>
              <a:t> </a:t>
            </a:r>
            <a:r>
              <a:rPr lang="en-US" sz="3200" dirty="0" err="1"/>
              <a:t>orizontală</a:t>
            </a:r>
            <a:r>
              <a:rPr lang="en-US" sz="3200" dirty="0"/>
              <a:t> </a:t>
            </a:r>
            <a:r>
              <a:rPr lang="ro-MD" sz="3200" dirty="0" smtClean="0"/>
              <a:t>cu </a:t>
            </a:r>
            <a:r>
              <a:rPr lang="en-US" sz="3200" dirty="0" err="1" smtClean="0"/>
              <a:t>instalarea</a:t>
            </a:r>
            <a:r>
              <a:rPr lang="en-US" sz="3200" dirty="0" smtClean="0"/>
              <a:t> </a:t>
            </a:r>
            <a:r>
              <a:rPr lang="en-US" sz="3200" dirty="0" err="1"/>
              <a:t>contoarelor</a:t>
            </a:r>
            <a:r>
              <a:rPr lang="en-US" sz="3200" dirty="0"/>
              <a:t> </a:t>
            </a:r>
            <a:r>
              <a:rPr lang="en-US" sz="3200" dirty="0" err="1"/>
              <a:t>individuale</a:t>
            </a:r>
            <a:r>
              <a:rPr lang="en-US" sz="3200" dirty="0"/>
              <a:t> de </a:t>
            </a:r>
            <a:r>
              <a:rPr lang="en-US" sz="3200" dirty="0" err="1"/>
              <a:t>energie</a:t>
            </a:r>
            <a:r>
              <a:rPr lang="en-US" sz="3200" dirty="0"/>
              <a:t> </a:t>
            </a:r>
            <a:r>
              <a:rPr lang="en-US" sz="3200" dirty="0" err="1"/>
              <a:t>termică</a:t>
            </a:r>
            <a:r>
              <a:rPr lang="en-US" sz="3200" dirty="0"/>
              <a:t> </a:t>
            </a:r>
            <a:r>
              <a:rPr lang="en-US" sz="3200" dirty="0" err="1"/>
              <a:t>și</a:t>
            </a:r>
            <a:r>
              <a:rPr lang="en-US" sz="3200" dirty="0"/>
              <a:t> </a:t>
            </a:r>
            <a:r>
              <a:rPr lang="en-US" sz="3200" dirty="0" err="1"/>
              <a:t>apă</a:t>
            </a:r>
            <a:r>
              <a:rPr lang="en-US" sz="3200" dirty="0"/>
              <a:t> </a:t>
            </a:r>
            <a:r>
              <a:rPr lang="en-US" sz="3200" dirty="0" err="1" smtClean="0"/>
              <a:t>caldă</a:t>
            </a:r>
            <a:r>
              <a:rPr lang="ro-MD" sz="3200" dirty="0"/>
              <a:t>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endParaRPr lang="ro-MD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80" y="1903001"/>
            <a:ext cx="11157996" cy="4455459"/>
          </a:xfrm>
        </p:spPr>
      </p:pic>
    </p:spTree>
    <p:extLst>
      <p:ext uri="{BB962C8B-B14F-4D97-AF65-F5344CB8AC3E}">
        <p14:creationId xmlns:p14="http://schemas.microsoft.com/office/powerpoint/2010/main" val="13217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499"/>
          </a:xfrm>
        </p:spPr>
        <p:txBody>
          <a:bodyPr/>
          <a:lstStyle/>
          <a:p>
            <a:r>
              <a:rPr lang="ro-MD" b="1" dirty="0" smtClean="0"/>
              <a:t>II ETAPĂ: </a:t>
            </a:r>
            <a:r>
              <a:rPr lang="en-US" dirty="0" err="1" smtClean="0"/>
              <a:t>Izolarea</a:t>
            </a:r>
            <a:r>
              <a:rPr lang="en-US" dirty="0" smtClean="0"/>
              <a:t> </a:t>
            </a:r>
            <a:r>
              <a:rPr lang="en-US" dirty="0" err="1"/>
              <a:t>termică</a:t>
            </a:r>
            <a:r>
              <a:rPr lang="en-US" dirty="0"/>
              <a:t> </a:t>
            </a:r>
            <a:r>
              <a:rPr lang="en-US" dirty="0" smtClean="0"/>
              <a:t>par</a:t>
            </a:r>
            <a:r>
              <a:rPr lang="ro-MD" dirty="0" smtClean="0"/>
              <a:t>țială </a:t>
            </a:r>
            <a:r>
              <a:rPr lang="en-US" dirty="0" smtClean="0"/>
              <a:t>a </a:t>
            </a:r>
            <a:r>
              <a:rPr lang="en-US" dirty="0" err="1"/>
              <a:t>blocului</a:t>
            </a:r>
            <a:r>
              <a:rPr lang="en-US" dirty="0"/>
              <a:t> </a:t>
            </a:r>
            <a:r>
              <a:rPr lang="ro-MD" sz="1200" dirty="0" smtClean="0"/>
              <a:t/>
            </a:r>
            <a:br>
              <a:rPr lang="ro-MD" sz="1200" dirty="0" smtClean="0"/>
            </a:br>
            <a:r>
              <a:rPr lang="ro-MD" sz="1400" dirty="0" smtClean="0"/>
              <a:t>(din 72 apartamente, 34 sunt izolate (48%))</a:t>
            </a:r>
            <a:endParaRPr lang="ro-MD" sz="1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4"/>
            <a:ext cx="10515600" cy="4540451"/>
          </a:xfrm>
        </p:spPr>
      </p:pic>
    </p:spTree>
    <p:extLst>
      <p:ext uri="{BB962C8B-B14F-4D97-AF65-F5344CB8AC3E}">
        <p14:creationId xmlns:p14="http://schemas.microsoft.com/office/powerpoint/2010/main" val="324130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90" y="3903406"/>
            <a:ext cx="5093110" cy="29939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50207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PRINCIPALELE ETAPE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ale </a:t>
            </a:r>
            <a:r>
              <a:rPr lang="fr-FR" dirty="0" err="1" smtClean="0"/>
              <a:t>dezvolt</a:t>
            </a:r>
            <a:r>
              <a:rPr lang="x-none" dirty="0" err="1" smtClean="0"/>
              <a:t>ării</a:t>
            </a:r>
            <a:r>
              <a:rPr lang="x-none" dirty="0" smtClean="0"/>
              <a:t> </a:t>
            </a:r>
            <a:r>
              <a:rPr lang="fr-FR" dirty="0" smtClean="0"/>
              <a:t>CET–Nord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11349" y="1781092"/>
            <a:ext cx="5187301" cy="326418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1956 - 1961 </a:t>
            </a:r>
            <a:r>
              <a:rPr lang="en-US" sz="1800" dirty="0" err="1" smtClean="0"/>
              <a:t>etapa</a:t>
            </a:r>
            <a:r>
              <a:rPr lang="en-US" sz="1800" dirty="0" smtClean="0"/>
              <a:t> </a:t>
            </a:r>
            <a:r>
              <a:rPr lang="en-US" sz="1800" dirty="0" err="1" smtClean="0"/>
              <a:t>pe</a:t>
            </a:r>
            <a:r>
              <a:rPr lang="en-US" sz="1800" dirty="0" smtClean="0"/>
              <a:t> </a:t>
            </a:r>
            <a:r>
              <a:rPr lang="en-US" sz="1800" dirty="0" err="1" smtClean="0"/>
              <a:t>cărbune</a:t>
            </a:r>
            <a:endParaRPr lang="en-US" sz="1800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601570" y="1749287"/>
            <a:ext cx="5183188" cy="35822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1961 - 1968– </a:t>
            </a:r>
            <a:r>
              <a:rPr lang="en-US" sz="1800" dirty="0" err="1" smtClean="0"/>
              <a:t>trecerea</a:t>
            </a:r>
            <a:r>
              <a:rPr lang="en-US" sz="1800" dirty="0" smtClean="0"/>
              <a:t> la </a:t>
            </a:r>
            <a:r>
              <a:rPr lang="en-US" sz="1800" dirty="0" err="1" smtClean="0"/>
              <a:t>funcționarea</a:t>
            </a:r>
            <a:r>
              <a:rPr lang="en-US" sz="1800" dirty="0" smtClean="0"/>
              <a:t> cu </a:t>
            </a:r>
            <a:r>
              <a:rPr lang="en-US" sz="1800" dirty="0" err="1" smtClean="0"/>
              <a:t>păcură</a:t>
            </a:r>
            <a:endParaRPr lang="en-US" sz="1800" dirty="0"/>
          </a:p>
        </p:txBody>
      </p:sp>
      <p:pic>
        <p:nvPicPr>
          <p:cNvPr id="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78" y="2289976"/>
            <a:ext cx="4079040" cy="2746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705" y="2289977"/>
            <a:ext cx="4120122" cy="2746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105231" y="5255812"/>
            <a:ext cx="5383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Capacitatea</a:t>
            </a:r>
            <a:r>
              <a:rPr lang="en-US" b="1" dirty="0" smtClean="0"/>
              <a:t> de </a:t>
            </a:r>
            <a:r>
              <a:rPr lang="en-US" b="1" dirty="0" err="1" smtClean="0"/>
              <a:t>producere</a:t>
            </a:r>
            <a:r>
              <a:rPr lang="en-US" b="1" dirty="0" smtClean="0"/>
              <a:t> </a:t>
            </a:r>
            <a:r>
              <a:rPr lang="en-US" b="1" dirty="0" err="1" smtClean="0"/>
              <a:t>funcțională</a:t>
            </a:r>
            <a:r>
              <a:rPr lang="en-US" b="1" dirty="0" smtClean="0"/>
              <a:t> a CET-Nord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 </a:t>
            </a:r>
            <a:r>
              <a:rPr lang="en-US" dirty="0" err="1" smtClean="0"/>
              <a:t>cazane</a:t>
            </a:r>
            <a:r>
              <a:rPr lang="en-US" dirty="0" smtClean="0"/>
              <a:t> cu </a:t>
            </a:r>
            <a:r>
              <a:rPr lang="en-US" dirty="0" err="1" smtClean="0"/>
              <a:t>abur</a:t>
            </a:r>
            <a:r>
              <a:rPr lang="en-US" dirty="0" smtClean="0"/>
              <a:t> de </a:t>
            </a:r>
            <a:r>
              <a:rPr lang="en-US" dirty="0" err="1" smtClean="0"/>
              <a:t>câte</a:t>
            </a:r>
            <a:r>
              <a:rPr lang="en-US" dirty="0" smtClean="0"/>
              <a:t> 20 t/h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</a:t>
            </a:r>
            <a:r>
              <a:rPr lang="en-US" dirty="0" err="1" smtClean="0"/>
              <a:t>turbin</a:t>
            </a:r>
            <a:r>
              <a:rPr lang="x-none" dirty="0" smtClean="0"/>
              <a:t>ă</a:t>
            </a:r>
            <a:r>
              <a:rPr lang="en-US" dirty="0" smtClean="0"/>
              <a:t> cu </a:t>
            </a:r>
            <a:r>
              <a:rPr lang="en-US" dirty="0" err="1" smtClean="0"/>
              <a:t>abur</a:t>
            </a:r>
            <a:r>
              <a:rPr lang="en-US" dirty="0" smtClean="0"/>
              <a:t> de 4 MW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64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MD" sz="3600" dirty="0" smtClean="0"/>
              <a:t>Consumul de </a:t>
            </a:r>
            <a:r>
              <a:rPr lang="ro-MD" sz="3600" b="1" dirty="0" smtClean="0"/>
              <a:t>căldură</a:t>
            </a:r>
            <a:r>
              <a:rPr lang="ro-MD" sz="3600" dirty="0" smtClean="0"/>
              <a:t> și </a:t>
            </a:r>
            <a:r>
              <a:rPr lang="ro-MD" sz="3600" b="1" dirty="0" smtClean="0"/>
              <a:t>gaze naturale </a:t>
            </a:r>
            <a:r>
              <a:rPr lang="ro-MD" sz="3600" dirty="0" smtClean="0"/>
              <a:t>înainte și după implementarea proiectului de eficientizare energetică</a:t>
            </a:r>
            <a:endParaRPr lang="ro-MD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690688"/>
            <a:ext cx="10180899" cy="4780596"/>
          </a:xfrm>
        </p:spPr>
      </p:pic>
    </p:spTree>
    <p:extLst>
      <p:ext uri="{BB962C8B-B14F-4D97-AF65-F5344CB8AC3E}">
        <p14:creationId xmlns:p14="http://schemas.microsoft.com/office/powerpoint/2010/main" val="421532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MD" sz="3200" dirty="0" smtClean="0"/>
              <a:t>Imaginile făcute cu </a:t>
            </a:r>
            <a:r>
              <a:rPr lang="ro-MD" sz="3200" dirty="0" err="1" smtClean="0"/>
              <a:t>imagerul</a:t>
            </a:r>
            <a:r>
              <a:rPr lang="ro-MD" sz="3200" dirty="0" smtClean="0"/>
              <a:t> termic au arătat că cele mai mari scurgeri de căldură au loc prin zonele neizolate ale blocului</a:t>
            </a:r>
            <a:endParaRPr lang="ro-MD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7"/>
            <a:ext cx="5192210" cy="47216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054" y="1690686"/>
            <a:ext cx="5405376" cy="472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39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MD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o-MD"/>
          </a:p>
        </p:txBody>
      </p:sp>
      <p:pic>
        <p:nvPicPr>
          <p:cNvPr id="4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66" y="365124"/>
            <a:ext cx="11424213" cy="620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27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Consumul</a:t>
            </a:r>
            <a:r>
              <a:rPr lang="en-US" sz="3200" dirty="0"/>
              <a:t> </a:t>
            </a:r>
            <a:r>
              <a:rPr lang="x-none" sz="3200" dirty="0"/>
              <a:t>energiei</a:t>
            </a:r>
            <a:r>
              <a:rPr lang="en-US" sz="3200" dirty="0"/>
              <a:t> </a:t>
            </a:r>
            <a:r>
              <a:rPr lang="en-US" sz="3200" dirty="0" err="1"/>
              <a:t>termic</a:t>
            </a:r>
            <a:r>
              <a:rPr lang="x-none" sz="3200" dirty="0"/>
              <a:t>e</a:t>
            </a:r>
            <a:r>
              <a:rPr lang="en-US" sz="3200" dirty="0"/>
              <a:t> </a:t>
            </a:r>
            <a:r>
              <a:rPr lang="en-US" sz="3200" dirty="0" err="1"/>
              <a:t>în</a:t>
            </a:r>
            <a:r>
              <a:rPr lang="en-US" sz="3200" dirty="0"/>
              <a:t> </a:t>
            </a:r>
            <a:r>
              <a:rPr lang="en-US" sz="3200" dirty="0" err="1"/>
              <a:t>sezonul</a:t>
            </a:r>
            <a:r>
              <a:rPr lang="en-US" sz="3200" dirty="0"/>
              <a:t> 2018-2019 </a:t>
            </a:r>
            <a:r>
              <a:rPr lang="en-US" sz="3200" dirty="0" err="1"/>
              <a:t>în</a:t>
            </a:r>
            <a:r>
              <a:rPr lang="en-US" sz="3200" dirty="0"/>
              <a:t> </a:t>
            </a:r>
            <a:r>
              <a:rPr lang="en-US" sz="3200" dirty="0" err="1"/>
              <a:t>condițiile</a:t>
            </a:r>
            <a:r>
              <a:rPr lang="en-US" sz="3200" dirty="0"/>
              <a:t> </a:t>
            </a:r>
            <a:r>
              <a:rPr lang="en-US" sz="3200" dirty="0" err="1"/>
              <a:t>respectării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nerespectării</a:t>
            </a:r>
            <a:r>
              <a:rPr lang="en-US" sz="3200" dirty="0"/>
              <a:t> </a:t>
            </a:r>
            <a:r>
              <a:rPr lang="x-none" sz="3200" b="1" dirty="0"/>
              <a:t>EFICIENȚEI ENERGETICE</a:t>
            </a:r>
            <a:endParaRPr lang="ro-MD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70" y="1860348"/>
            <a:ext cx="9961582" cy="4677613"/>
          </a:xfrm>
        </p:spPr>
      </p:pic>
    </p:spTree>
    <p:extLst>
      <p:ext uri="{BB962C8B-B14F-4D97-AF65-F5344CB8AC3E}">
        <p14:creationId xmlns:p14="http://schemas.microsoft.com/office/powerpoint/2010/main" val="1705861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90" y="3903406"/>
            <a:ext cx="5093110" cy="29939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Rezultate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3165"/>
            <a:ext cx="10515600" cy="1086574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sezonul</a:t>
            </a:r>
            <a:r>
              <a:rPr lang="en-US" dirty="0" smtClean="0"/>
              <a:t> de </a:t>
            </a:r>
            <a:r>
              <a:rPr lang="en-US" dirty="0" err="1" smtClean="0"/>
              <a:t>încălzire</a:t>
            </a:r>
            <a:r>
              <a:rPr lang="en-US" dirty="0" smtClean="0"/>
              <a:t> 2018 - 2019 - </a:t>
            </a:r>
            <a:r>
              <a:rPr lang="en-US" dirty="0" err="1" smtClean="0"/>
              <a:t>costul</a:t>
            </a:r>
            <a:r>
              <a:rPr lang="en-US" dirty="0" smtClean="0"/>
              <a:t> </a:t>
            </a:r>
            <a:r>
              <a:rPr lang="en-US" dirty="0" err="1" smtClean="0"/>
              <a:t>mediu</a:t>
            </a:r>
            <a:r>
              <a:rPr lang="en-US" dirty="0" smtClean="0"/>
              <a:t> </a:t>
            </a:r>
            <a:r>
              <a:rPr lang="en-US" dirty="0" err="1" smtClean="0"/>
              <a:t>pe</a:t>
            </a:r>
            <a:r>
              <a:rPr lang="en-US" dirty="0" smtClean="0"/>
              <a:t> </a:t>
            </a:r>
            <a:r>
              <a:rPr lang="en-US" dirty="0" err="1" smtClean="0"/>
              <a:t>sezon</a:t>
            </a:r>
            <a:r>
              <a:rPr lang="en-US" dirty="0" smtClean="0"/>
              <a:t> la </a:t>
            </a:r>
            <a:r>
              <a:rPr lang="en-US" dirty="0" err="1" smtClean="0"/>
              <a:t>funcționarea</a:t>
            </a:r>
            <a:r>
              <a:rPr lang="en-US" dirty="0" smtClean="0"/>
              <a:t> NE a </a:t>
            </a:r>
            <a:r>
              <a:rPr lang="en-US" dirty="0" err="1" smtClean="0"/>
              <a:t>constituit</a:t>
            </a:r>
            <a:r>
              <a:rPr lang="en-US" dirty="0" smtClean="0"/>
              <a:t> 41,40 lei/m2, </a:t>
            </a:r>
            <a:r>
              <a:rPr lang="en-US" dirty="0" err="1" smtClean="0"/>
              <a:t>iar</a:t>
            </a:r>
            <a:r>
              <a:rPr lang="en-US" dirty="0" smtClean="0"/>
              <a:t> la </a:t>
            </a:r>
            <a:r>
              <a:rPr lang="en-US" dirty="0" err="1" smtClean="0"/>
              <a:t>funcționarea</a:t>
            </a:r>
            <a:r>
              <a:rPr lang="en-US" dirty="0" smtClean="0"/>
              <a:t> PTI - 37,34 lei/m2. 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blocul</a:t>
            </a:r>
            <a:r>
              <a:rPr lang="en-US" dirty="0" smtClean="0"/>
              <a:t> de </a:t>
            </a:r>
            <a:r>
              <a:rPr lang="en-US" dirty="0" err="1" smtClean="0"/>
              <a:t>pe</a:t>
            </a:r>
            <a:r>
              <a:rPr lang="en-US" dirty="0" smtClean="0"/>
              <a:t> str. </a:t>
            </a:r>
            <a:r>
              <a:rPr lang="en-US" dirty="0" err="1" smtClean="0"/>
              <a:t>Suceava</a:t>
            </a:r>
            <a:r>
              <a:rPr lang="en-US" dirty="0" smtClean="0"/>
              <a:t> 14 A, </a:t>
            </a:r>
            <a:r>
              <a:rPr lang="en-US" dirty="0" err="1" smtClean="0"/>
              <a:t>unde</a:t>
            </a:r>
            <a:r>
              <a:rPr lang="en-US" dirty="0" smtClean="0"/>
              <a:t> </a:t>
            </a:r>
            <a:r>
              <a:rPr lang="en-US" dirty="0" err="1" smtClean="0"/>
              <a:t>lucrările</a:t>
            </a:r>
            <a:r>
              <a:rPr lang="en-US" dirty="0" smtClean="0"/>
              <a:t> s-au </a:t>
            </a:r>
            <a:r>
              <a:rPr lang="en-US" dirty="0" err="1" smtClean="0"/>
              <a:t>efectuat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complex </a:t>
            </a:r>
            <a:r>
              <a:rPr lang="en-US" dirty="0" err="1" smtClean="0"/>
              <a:t>costurile</a:t>
            </a:r>
            <a:r>
              <a:rPr lang="en-US" dirty="0" smtClean="0"/>
              <a:t> au </a:t>
            </a:r>
            <a:r>
              <a:rPr lang="en-US" dirty="0" err="1" smtClean="0"/>
              <a:t>fost</a:t>
            </a:r>
            <a:r>
              <a:rPr lang="en-US" dirty="0" smtClean="0"/>
              <a:t> și </a:t>
            </a:r>
            <a:r>
              <a:rPr lang="en-US" dirty="0" err="1" smtClean="0"/>
              <a:t>mai</a:t>
            </a:r>
            <a:r>
              <a:rPr lang="en-US" dirty="0" smtClean="0"/>
              <a:t> </a:t>
            </a:r>
            <a:r>
              <a:rPr lang="en-US" dirty="0" err="1" smtClean="0"/>
              <a:t>mici</a:t>
            </a:r>
            <a:r>
              <a:rPr lang="en-US" dirty="0" smtClean="0"/>
              <a:t>, </a:t>
            </a:r>
            <a:r>
              <a:rPr lang="en-US" dirty="0" err="1" smtClean="0"/>
              <a:t>constituind</a:t>
            </a:r>
            <a:r>
              <a:rPr lang="en-US" dirty="0" smtClean="0"/>
              <a:t> – 18,23lei/m2, </a:t>
            </a:r>
            <a:r>
              <a:rPr lang="en-US" dirty="0" err="1" smtClean="0"/>
              <a:t>chiar</a:t>
            </a:r>
            <a:r>
              <a:rPr lang="en-US" dirty="0" smtClean="0"/>
              <a:t> </a:t>
            </a:r>
            <a:r>
              <a:rPr lang="en-US" dirty="0" err="1" smtClean="0"/>
              <a:t>dacă</a:t>
            </a:r>
            <a:r>
              <a:rPr lang="en-US" dirty="0" smtClean="0"/>
              <a:t> </a:t>
            </a:r>
            <a:r>
              <a:rPr lang="en-US" dirty="0" err="1" smtClean="0"/>
              <a:t>procentul</a:t>
            </a:r>
            <a:r>
              <a:rPr lang="en-US" dirty="0" smtClean="0"/>
              <a:t> de </a:t>
            </a:r>
            <a:r>
              <a:rPr lang="en-US" dirty="0" err="1" smtClean="0"/>
              <a:t>deconectări</a:t>
            </a:r>
            <a:r>
              <a:rPr lang="en-US" dirty="0" smtClean="0"/>
              <a:t> </a:t>
            </a:r>
            <a:r>
              <a:rPr lang="en-US" dirty="0" err="1" smtClean="0"/>
              <a:t>este</a:t>
            </a:r>
            <a:r>
              <a:rPr lang="en-US" dirty="0" smtClean="0"/>
              <a:t> de 39,76.</a:t>
            </a:r>
            <a:endParaRPr lang="en-US" dirty="0"/>
          </a:p>
        </p:txBody>
      </p:sp>
      <p:graphicFrame>
        <p:nvGraphicFramePr>
          <p:cNvPr id="4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9488333"/>
              </p:ext>
            </p:extLst>
          </p:nvPr>
        </p:nvGraphicFramePr>
        <p:xfrm>
          <a:off x="838200" y="2386941"/>
          <a:ext cx="10412896" cy="3926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3634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90" y="3903406"/>
            <a:ext cx="5093110" cy="29939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Obiective</a:t>
            </a:r>
            <a:r>
              <a:rPr lang="en-US" dirty="0" smtClean="0"/>
              <a:t> de </a:t>
            </a:r>
            <a:r>
              <a:rPr lang="en-US" b="1" dirty="0" smtClean="0"/>
              <a:t>DEZVOLTARE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192" y="1690688"/>
            <a:ext cx="10515600" cy="3835704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 err="1" smtClean="0">
                <a:latin typeface="+mj-lt"/>
              </a:rPr>
              <a:t>Modernizarea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utilajelor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existente</a:t>
            </a:r>
            <a:r>
              <a:rPr lang="en-US" dirty="0" smtClean="0">
                <a:latin typeface="+mj-lt"/>
              </a:rPr>
              <a:t>  de </a:t>
            </a:r>
            <a:r>
              <a:rPr lang="en-US" dirty="0" err="1" smtClean="0">
                <a:latin typeface="+mj-lt"/>
              </a:rPr>
              <a:t>producere</a:t>
            </a:r>
            <a:r>
              <a:rPr lang="en-US" dirty="0" smtClean="0">
                <a:latin typeface="+mj-lt"/>
              </a:rPr>
              <a:t> și </a:t>
            </a:r>
            <a:r>
              <a:rPr lang="en-US" dirty="0" err="1" smtClean="0">
                <a:latin typeface="+mj-lt"/>
              </a:rPr>
              <a:t>implementarea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tehnologiilor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ultimă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generație</a:t>
            </a:r>
            <a:r>
              <a:rPr lang="en-US" dirty="0" smtClean="0">
                <a:latin typeface="+mj-lt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en-US" dirty="0" err="1" smtClean="0">
                <a:latin typeface="+mj-lt"/>
              </a:rPr>
              <a:t>Înlocuirea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rețelelor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termice</a:t>
            </a:r>
            <a:r>
              <a:rPr lang="en-US" dirty="0" smtClean="0">
                <a:latin typeface="+mj-lt"/>
              </a:rPr>
              <a:t>  </a:t>
            </a:r>
            <a:r>
              <a:rPr lang="en-US" dirty="0" err="1" smtClean="0">
                <a:latin typeface="+mj-lt"/>
              </a:rPr>
              <a:t>uzate</a:t>
            </a:r>
            <a:r>
              <a:rPr lang="en-US" dirty="0" smtClean="0">
                <a:latin typeface="+mj-lt"/>
              </a:rPr>
              <a:t>  cu </a:t>
            </a:r>
            <a:r>
              <a:rPr lang="en-US" dirty="0" err="1" smtClean="0">
                <a:latin typeface="+mj-lt"/>
              </a:rPr>
              <a:t>rețele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moderne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preizolate</a:t>
            </a:r>
            <a:r>
              <a:rPr lang="en-US" dirty="0" smtClean="0">
                <a:latin typeface="+mj-lt"/>
              </a:rPr>
              <a:t> cu </a:t>
            </a:r>
            <a:r>
              <a:rPr lang="en-US" dirty="0" err="1" smtClean="0">
                <a:latin typeface="+mj-lt"/>
              </a:rPr>
              <a:t>sisteme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monitorizare</a:t>
            </a:r>
            <a:r>
              <a:rPr lang="en-US" dirty="0" smtClean="0">
                <a:latin typeface="+mj-lt"/>
              </a:rPr>
              <a:t> SCADA;</a:t>
            </a:r>
          </a:p>
          <a:p>
            <a:pPr>
              <a:lnSpc>
                <a:spcPct val="120000"/>
              </a:lnSpc>
            </a:pPr>
            <a:r>
              <a:rPr lang="ro-MD" dirty="0" smtClean="0">
                <a:latin typeface="+mj-lt"/>
              </a:rPr>
              <a:t>Asigurarea sarcinii pentru lucrul continuu a Centralei prin r</a:t>
            </a:r>
            <a:r>
              <a:rPr lang="en-US" dirty="0" err="1" smtClean="0">
                <a:latin typeface="+mj-lt"/>
              </a:rPr>
              <a:t>econstrucția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sistemelor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aprovizionare</a:t>
            </a:r>
            <a:r>
              <a:rPr lang="en-US" dirty="0" smtClean="0">
                <a:latin typeface="+mj-lt"/>
              </a:rPr>
              <a:t> cu </a:t>
            </a:r>
            <a:r>
              <a:rPr lang="en-US" dirty="0" err="1" smtClean="0">
                <a:latin typeface="+mj-lt"/>
              </a:rPr>
              <a:t>apă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caldă</a:t>
            </a:r>
            <a:r>
              <a:rPr lang="en-US" dirty="0" smtClean="0">
                <a:latin typeface="+mj-lt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en-US" dirty="0" err="1" smtClean="0">
                <a:latin typeface="+mj-lt"/>
              </a:rPr>
              <a:t>Reorganizarea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întreprinderii</a:t>
            </a:r>
            <a:r>
              <a:rPr lang="en-US" dirty="0" smtClean="0">
                <a:latin typeface="+mj-lt"/>
              </a:rPr>
              <a:t> și </a:t>
            </a:r>
            <a:r>
              <a:rPr lang="en-US" dirty="0" err="1" smtClean="0">
                <a:latin typeface="+mj-lt"/>
              </a:rPr>
              <a:t>implementarea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sistemului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integrat</a:t>
            </a:r>
            <a:r>
              <a:rPr lang="en-US" dirty="0" smtClean="0">
                <a:latin typeface="+mj-lt"/>
              </a:rPr>
              <a:t> de management</a:t>
            </a:r>
            <a:r>
              <a:rPr lang="ro-MD" dirty="0" smtClean="0">
                <a:latin typeface="+mj-lt"/>
              </a:rPr>
              <a:t>;</a:t>
            </a:r>
            <a:endParaRPr lang="en-US" dirty="0" smtClean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x-none" dirty="0" smtClean="0">
                <a:latin typeface="+mj-lt"/>
              </a:rPr>
              <a:t>Transparență în activitate și deschidere spre dialog cu societatea și mass-media.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1157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90" y="3903406"/>
            <a:ext cx="5093110" cy="2993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8770"/>
            <a:ext cx="10515600" cy="435235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 smtClean="0">
                <a:latin typeface="+mj-lt"/>
              </a:rPr>
              <a:t>	</a:t>
            </a:r>
          </a:p>
          <a:p>
            <a:pPr marL="0" lvl="0" indent="0" algn="just">
              <a:buNone/>
            </a:pPr>
            <a:r>
              <a:rPr lang="ro-MD" dirty="0">
                <a:latin typeface="+mj-lt"/>
              </a:rPr>
              <a:t> </a:t>
            </a:r>
            <a:r>
              <a:rPr lang="ro-MD" dirty="0" smtClean="0">
                <a:latin typeface="+mj-lt"/>
              </a:rPr>
              <a:t>           </a:t>
            </a:r>
            <a:r>
              <a:rPr lang="en-US" dirty="0" smtClean="0">
                <a:latin typeface="+mj-lt"/>
              </a:rPr>
              <a:t>Cu </a:t>
            </a:r>
            <a:r>
              <a:rPr lang="en-US" dirty="0" err="1" smtClean="0">
                <a:latin typeface="+mj-lt"/>
              </a:rPr>
              <a:t>această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ocazie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aducem</a:t>
            </a:r>
            <a:r>
              <a:rPr lang="en-US" dirty="0" smtClean="0">
                <a:latin typeface="+mj-lt"/>
              </a:rPr>
              <a:t> sincere </a:t>
            </a:r>
            <a:r>
              <a:rPr lang="en-US" dirty="0" err="1" smtClean="0">
                <a:latin typeface="+mj-lt"/>
              </a:rPr>
              <a:t>mulțumiri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tuturor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partenerilor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noștri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dezvoltare</a:t>
            </a:r>
            <a:r>
              <a:rPr lang="en-US" dirty="0" smtClean="0">
                <a:latin typeface="+mj-lt"/>
              </a:rPr>
              <a:t>: </a:t>
            </a:r>
            <a:r>
              <a:rPr lang="en-US" dirty="0" err="1" smtClean="0">
                <a:latin typeface="+mj-lt"/>
              </a:rPr>
              <a:t>Guvernul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Republicii</a:t>
            </a:r>
            <a:r>
              <a:rPr lang="en-US" dirty="0" smtClean="0">
                <a:latin typeface="+mj-lt"/>
              </a:rPr>
              <a:t> Moldova,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Banca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Europeană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pentru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Reconstrucţie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şi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Dezvoltare</a:t>
            </a:r>
            <a:r>
              <a:rPr lang="en-US" dirty="0" smtClean="0">
                <a:latin typeface="+mj-lt"/>
              </a:rPr>
              <a:t> (BERD), </a:t>
            </a:r>
            <a:r>
              <a:rPr lang="en-US" dirty="0" err="1" smtClean="0">
                <a:latin typeface="+mj-lt"/>
              </a:rPr>
              <a:t>Fondului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Parteneriatului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Europei</a:t>
            </a:r>
            <a:r>
              <a:rPr lang="en-US" dirty="0" smtClean="0">
                <a:latin typeface="+mj-lt"/>
              </a:rPr>
              <a:t> de Est </a:t>
            </a:r>
            <a:r>
              <a:rPr lang="en-US" dirty="0" err="1" smtClean="0">
                <a:latin typeface="+mj-lt"/>
              </a:rPr>
              <a:t>pentru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Eficienţă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Energetică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şi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Mediu</a:t>
            </a:r>
            <a:r>
              <a:rPr lang="en-US" dirty="0" smtClean="0">
                <a:latin typeface="+mj-lt"/>
              </a:rPr>
              <a:t> (E5P)</a:t>
            </a:r>
            <a:r>
              <a:rPr lang="fr-FR" dirty="0">
                <a:latin typeface="+mj-lt"/>
              </a:rPr>
              <a:t> </a:t>
            </a:r>
            <a:r>
              <a:rPr lang="ro-MD" dirty="0" smtClean="0">
                <a:latin typeface="+mj-lt"/>
              </a:rPr>
              <a:t>și nu în ultimul rând întreprinderii Termoelectrica cu care avem o frumoasă relație de colaborare. </a:t>
            </a:r>
            <a:endParaRPr lang="en-US" dirty="0"/>
          </a:p>
        </p:txBody>
      </p:sp>
      <p:pic>
        <p:nvPicPr>
          <p:cNvPr id="4" name="Picture 2" descr="Imagini pentru agentia suedeza pentru dezvoltare">
            <a:extLst>
              <a:ext uri="{FF2B5EF4-FFF2-40B4-BE49-F238E27FC236}">
                <a16:creationId xmlns:a16="http://schemas.microsoft.com/office/drawing/2014/main" id="{01EEBC8E-C19B-4706-8933-6859219FA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180" y="4744035"/>
            <a:ext cx="1988350" cy="9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C98E1F-5F97-4177-8C6D-2145C7C5874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63" y="4636739"/>
            <a:ext cx="867586" cy="973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://amp.gov.md/portal/sites/default/files/styles/img-narrow/public/inline/ebrd-logo.png?itok=nJCOg306">
            <a:extLst>
              <a:ext uri="{FF2B5EF4-FFF2-40B4-BE49-F238E27FC236}">
                <a16:creationId xmlns:a16="http://schemas.microsoft.com/office/drawing/2014/main" id="{FC984B94-A9B4-47AB-9A0A-762EC19DD6C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860" y="4741187"/>
            <a:ext cx="1460500" cy="78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Related image">
            <a:extLst>
              <a:ext uri="{FF2B5EF4-FFF2-40B4-BE49-F238E27FC236}">
                <a16:creationId xmlns:a16="http://schemas.microsoft.com/office/drawing/2014/main" id="{FD1C87CC-4994-4E0A-A156-BDE4AB8B931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05" y="4784883"/>
            <a:ext cx="1460500" cy="738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10" descr="Описание: 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r="12260"/>
          <a:stretch>
            <a:fillRect/>
          </a:stretch>
        </p:blipFill>
        <p:spPr bwMode="auto">
          <a:xfrm>
            <a:off x="2014105" y="4741188"/>
            <a:ext cx="1257875" cy="77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3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377048" y="1756288"/>
            <a:ext cx="4282999" cy="280383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Vă</a:t>
            </a:r>
            <a:r>
              <a:rPr lang="en-US" dirty="0" smtClean="0"/>
              <a:t> </a:t>
            </a:r>
            <a:r>
              <a:rPr lang="en-US" dirty="0" err="1" smtClean="0"/>
              <a:t>mulțumim</a:t>
            </a:r>
            <a:r>
              <a:rPr lang="en-US" dirty="0" smtClean="0"/>
              <a:t> </a:t>
            </a:r>
            <a:r>
              <a:rPr lang="x-none" dirty="0" smtClean="0"/>
              <a:t/>
            </a:r>
            <a:br>
              <a:rPr lang="x-none" dirty="0" smtClean="0"/>
            </a:br>
            <a:r>
              <a:rPr lang="en-US" dirty="0" err="1" smtClean="0"/>
              <a:t>pentru</a:t>
            </a:r>
            <a:r>
              <a:rPr lang="en-US" dirty="0" smtClean="0"/>
              <a:t> </a:t>
            </a:r>
            <a:r>
              <a:rPr lang="en-US" dirty="0" err="1" smtClean="0"/>
              <a:t>atenție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64" y="2160048"/>
            <a:ext cx="4026416" cy="2496317"/>
          </a:xfrm>
          <a:prstGeom prst="rect">
            <a:avLst/>
          </a:prstGeom>
        </p:spPr>
      </p:pic>
      <p:pic>
        <p:nvPicPr>
          <p:cNvPr id="5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90" y="3903406"/>
            <a:ext cx="5093110" cy="299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0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90" y="3864077"/>
            <a:ext cx="5093110" cy="29939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50207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PRINCIPALELE  ETAPE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ale dezvolt</a:t>
            </a:r>
            <a:r>
              <a:rPr lang="x-none" dirty="0" err="1" smtClean="0"/>
              <a:t>ării</a:t>
            </a:r>
            <a:r>
              <a:rPr lang="x-none" dirty="0" smtClean="0"/>
              <a:t> </a:t>
            </a:r>
            <a:r>
              <a:rPr lang="fr-FR" dirty="0" smtClean="0"/>
              <a:t>CET–Nord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11349" y="1781092"/>
            <a:ext cx="5187301" cy="326418"/>
          </a:xfrm>
        </p:spPr>
        <p:txBody>
          <a:bodyPr>
            <a:normAutofit fontScale="92500"/>
          </a:bodyPr>
          <a:lstStyle/>
          <a:p>
            <a:r>
              <a:rPr lang="en-US" sz="1800" dirty="0" smtClean="0"/>
              <a:t>1990 – 1993 – </a:t>
            </a:r>
            <a:r>
              <a:rPr lang="en-US" sz="1800" dirty="0" err="1" smtClean="0"/>
              <a:t>trecerea</a:t>
            </a:r>
            <a:r>
              <a:rPr lang="en-US" sz="1800" dirty="0" smtClean="0"/>
              <a:t> la </a:t>
            </a:r>
            <a:r>
              <a:rPr lang="en-US" sz="1800" dirty="0" err="1" smtClean="0"/>
              <a:t>funcționarea</a:t>
            </a:r>
            <a:r>
              <a:rPr lang="en-US" sz="1800" dirty="0" smtClean="0"/>
              <a:t> cu gaze </a:t>
            </a:r>
            <a:r>
              <a:rPr lang="en-US" sz="1800" dirty="0" err="1" smtClean="0"/>
              <a:t>naturale</a:t>
            </a:r>
            <a:endParaRPr lang="en-US" sz="1800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601570" y="1566407"/>
            <a:ext cx="5183188" cy="541103"/>
          </a:xfrm>
        </p:spPr>
        <p:txBody>
          <a:bodyPr>
            <a:normAutofit fontScale="85000" lnSpcReduction="10000"/>
          </a:bodyPr>
          <a:lstStyle/>
          <a:p>
            <a:r>
              <a:rPr lang="en-US" sz="1800" dirty="0" smtClean="0"/>
              <a:t>1996 - 2005 – </a:t>
            </a:r>
            <a:r>
              <a:rPr lang="en-US" sz="1800" dirty="0" err="1" smtClean="0"/>
              <a:t>modernizarea</a:t>
            </a:r>
            <a:r>
              <a:rPr lang="en-US" sz="1800" dirty="0" smtClean="0"/>
              <a:t> </a:t>
            </a:r>
            <a:r>
              <a:rPr lang="en-US" sz="1800" dirty="0" err="1" smtClean="0"/>
              <a:t>centralei</a:t>
            </a:r>
            <a:r>
              <a:rPr lang="en-US" sz="1800" dirty="0" smtClean="0"/>
              <a:t> </a:t>
            </a:r>
            <a:r>
              <a:rPr lang="en-US" sz="1800" dirty="0" err="1" smtClean="0"/>
              <a:t>prin</a:t>
            </a:r>
            <a:r>
              <a:rPr lang="en-US" sz="1800" dirty="0" smtClean="0"/>
              <a:t> </a:t>
            </a:r>
            <a:r>
              <a:rPr lang="en-US" sz="1800" dirty="0" err="1" smtClean="0"/>
              <a:t>montarea</a:t>
            </a:r>
            <a:r>
              <a:rPr lang="en-US" sz="1800" dirty="0" smtClean="0"/>
              <a:t> </a:t>
            </a:r>
            <a:r>
              <a:rPr lang="en-US" sz="1800" dirty="0" err="1" smtClean="0"/>
              <a:t>unor</a:t>
            </a:r>
            <a:r>
              <a:rPr lang="en-US" sz="1800" dirty="0" smtClean="0"/>
              <a:t> turbine de </a:t>
            </a:r>
            <a:r>
              <a:rPr lang="en-US" sz="1800" dirty="0" err="1" smtClean="0"/>
              <a:t>abur</a:t>
            </a:r>
            <a:r>
              <a:rPr lang="en-US" sz="1800" dirty="0" smtClean="0"/>
              <a:t> de 12 MW și </a:t>
            </a:r>
            <a:r>
              <a:rPr lang="en-US" sz="1800" dirty="0" err="1" smtClean="0"/>
              <a:t>utilizarea</a:t>
            </a:r>
            <a:r>
              <a:rPr lang="en-US" sz="1800" dirty="0" smtClean="0"/>
              <a:t> </a:t>
            </a:r>
            <a:r>
              <a:rPr lang="en-US" sz="1800" dirty="0" err="1" smtClean="0"/>
              <a:t>fascicolelor</a:t>
            </a:r>
            <a:r>
              <a:rPr lang="en-US" sz="1800" dirty="0" smtClean="0"/>
              <a:t> </a:t>
            </a:r>
            <a:r>
              <a:rPr lang="en-US" sz="1800" dirty="0" err="1" smtClean="0"/>
              <a:t>înglobate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1105231" y="5255812"/>
            <a:ext cx="5383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Capacitatea</a:t>
            </a:r>
            <a:r>
              <a:rPr lang="en-US" b="1" dirty="0" smtClean="0"/>
              <a:t> de </a:t>
            </a:r>
            <a:r>
              <a:rPr lang="en-US" b="1" dirty="0" err="1" smtClean="0"/>
              <a:t>producere</a:t>
            </a:r>
            <a:r>
              <a:rPr lang="en-US" b="1" dirty="0" smtClean="0"/>
              <a:t> </a:t>
            </a:r>
            <a:r>
              <a:rPr lang="en-US" b="1" dirty="0" err="1" smtClean="0"/>
              <a:t>funcțională</a:t>
            </a:r>
            <a:r>
              <a:rPr lang="en-US" b="1" dirty="0" smtClean="0"/>
              <a:t> a CET-Nord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6 </a:t>
            </a:r>
            <a:r>
              <a:rPr lang="en-US" dirty="0" err="1" smtClean="0"/>
              <a:t>cazane</a:t>
            </a:r>
            <a:r>
              <a:rPr lang="en-US" dirty="0" smtClean="0"/>
              <a:t> cu </a:t>
            </a:r>
            <a:r>
              <a:rPr lang="en-US" dirty="0" err="1" smtClean="0"/>
              <a:t>abur</a:t>
            </a:r>
            <a:r>
              <a:rPr lang="en-US" dirty="0" smtClean="0"/>
              <a:t> (2x40 t/h și 4x75 t/h)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 turbine cu </a:t>
            </a:r>
            <a:r>
              <a:rPr lang="en-US" dirty="0" err="1" smtClean="0"/>
              <a:t>abur</a:t>
            </a:r>
            <a:r>
              <a:rPr lang="en-US" dirty="0" smtClean="0"/>
              <a:t> a </a:t>
            </a:r>
            <a:r>
              <a:rPr lang="en-US" dirty="0" err="1" smtClean="0"/>
              <a:t>câte</a:t>
            </a:r>
            <a:r>
              <a:rPr lang="en-US" dirty="0" smtClean="0"/>
              <a:t> 12 MW</a:t>
            </a:r>
          </a:p>
          <a:p>
            <a:endParaRPr lang="en-US" dirty="0"/>
          </a:p>
        </p:txBody>
      </p:sp>
      <p:pic>
        <p:nvPicPr>
          <p:cNvPr id="9" name="Рисунок 28">
            <a:extLst>
              <a:ext uri="{FF2B5EF4-FFF2-40B4-BE49-F238E27FC236}">
                <a16:creationId xmlns:a16="http://schemas.microsoft.com/office/drawing/2014/main" id="{EF48C5E8-6C2F-4C20-8894-D0A969810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478" y="2170370"/>
            <a:ext cx="3597041" cy="3022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1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027" y="2170370"/>
            <a:ext cx="3697357" cy="3086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863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90" y="3864077"/>
            <a:ext cx="5093110" cy="29939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50207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SARCINA TERMICĂ </a:t>
            </a:r>
            <a:r>
              <a:rPr lang="fr-FR" sz="3600" dirty="0" smtClean="0"/>
              <a:t>a CET-Nord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82463" y="2504661"/>
            <a:ext cx="4904892" cy="2051436"/>
          </a:xfrm>
        </p:spPr>
        <p:txBody>
          <a:bodyPr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err="1" smtClean="0"/>
              <a:t>Anul</a:t>
            </a:r>
            <a:r>
              <a:rPr lang="en-US" b="0" dirty="0" smtClean="0"/>
              <a:t> 1998 (CET-Nord S.A. </a:t>
            </a:r>
            <a:r>
              <a:rPr lang="en-US" b="0" dirty="0" err="1" smtClean="0"/>
              <a:t>activa</a:t>
            </a:r>
            <a:r>
              <a:rPr lang="en-US" b="0" dirty="0" smtClean="0"/>
              <a:t> </a:t>
            </a:r>
            <a:r>
              <a:rPr lang="en-US" b="0" dirty="0" err="1" smtClean="0"/>
              <a:t>continuu</a:t>
            </a:r>
            <a:r>
              <a:rPr lang="en-US" b="0" dirty="0" smtClean="0"/>
              <a:t>)  </a:t>
            </a:r>
            <a:r>
              <a:rPr lang="en-US" dirty="0" smtClean="0"/>
              <a:t>415</a:t>
            </a:r>
            <a:r>
              <a:rPr lang="x-none" dirty="0" smtClean="0"/>
              <a:t>.</a:t>
            </a:r>
            <a:r>
              <a:rPr lang="en-US" dirty="0" smtClean="0"/>
              <a:t>642,1 </a:t>
            </a:r>
            <a:r>
              <a:rPr lang="en-US" dirty="0" err="1" smtClean="0"/>
              <a:t>Gcal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err="1" smtClean="0"/>
              <a:t>Sezonul</a:t>
            </a:r>
            <a:r>
              <a:rPr lang="en-US" b="0" dirty="0" smtClean="0"/>
              <a:t> de </a:t>
            </a:r>
            <a:r>
              <a:rPr lang="en-US" b="0" dirty="0" err="1" smtClean="0"/>
              <a:t>încălzire</a:t>
            </a:r>
            <a:r>
              <a:rPr lang="en-US" b="0" dirty="0" smtClean="0"/>
              <a:t> 2018-2019 (</a:t>
            </a:r>
            <a:r>
              <a:rPr lang="en-US" b="0" dirty="0" err="1" smtClean="0"/>
              <a:t>lucrul</a:t>
            </a:r>
            <a:r>
              <a:rPr lang="en-US" b="0" dirty="0" smtClean="0"/>
              <a:t> </a:t>
            </a:r>
            <a:r>
              <a:rPr lang="en-US" b="0" dirty="0" err="1" smtClean="0"/>
              <a:t>sezonier</a:t>
            </a:r>
            <a:r>
              <a:rPr lang="en-US" b="0" dirty="0" smtClean="0"/>
              <a:t>)  </a:t>
            </a:r>
            <a:r>
              <a:rPr lang="en-US" dirty="0" smtClean="0"/>
              <a:t>193</a:t>
            </a:r>
            <a:r>
              <a:rPr lang="x-none" dirty="0" smtClean="0"/>
              <a:t>.</a:t>
            </a:r>
            <a:r>
              <a:rPr lang="en-US" dirty="0" smtClean="0"/>
              <a:t>822,4 </a:t>
            </a:r>
            <a:r>
              <a:rPr lang="en-US" dirty="0" err="1" smtClean="0"/>
              <a:t>Gcal</a:t>
            </a:r>
            <a:endParaRPr lang="en-US" dirty="0" smtClean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811477231"/>
              </p:ext>
            </p:extLst>
          </p:nvPr>
        </p:nvGraphicFramePr>
        <p:xfrm>
          <a:off x="839788" y="1971923"/>
          <a:ext cx="5727990" cy="3514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7190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90" y="3932903"/>
            <a:ext cx="5093110" cy="299392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Parteneri de</a:t>
            </a:r>
            <a:r>
              <a:rPr lang="x-none" b="1" dirty="0" smtClean="0"/>
              <a:t> DEZVOLTARE</a:t>
            </a:r>
            <a:endParaRPr lang="en-US" dirty="0"/>
          </a:p>
        </p:txBody>
      </p:sp>
      <p:pic>
        <p:nvPicPr>
          <p:cNvPr id="12" name="Picture 2" descr="Imagini pentru agentia suedeza pentru dezvoltare">
            <a:extLst>
              <a:ext uri="{FF2B5EF4-FFF2-40B4-BE49-F238E27FC236}">
                <a16:creationId xmlns:a16="http://schemas.microsoft.com/office/drawing/2014/main" id="{01EEBC8E-C19B-4706-8933-6859219FA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527" y="4956625"/>
            <a:ext cx="2590085" cy="123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C98E1F-5F97-4177-8C6D-2145C7C5874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" y="4900651"/>
            <a:ext cx="1098372" cy="1238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http://amp.gov.md/portal/sites/default/files/styles/img-narrow/public/inline/ebrd-logo.png?itok=nJCOg306">
            <a:extLst>
              <a:ext uri="{FF2B5EF4-FFF2-40B4-BE49-F238E27FC236}">
                <a16:creationId xmlns:a16="http://schemas.microsoft.com/office/drawing/2014/main" id="{FC984B94-A9B4-47AB-9A0A-762EC19DD6C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30" y="4956625"/>
            <a:ext cx="1748528" cy="946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Related image">
            <a:extLst>
              <a:ext uri="{FF2B5EF4-FFF2-40B4-BE49-F238E27FC236}">
                <a16:creationId xmlns:a16="http://schemas.microsoft.com/office/drawing/2014/main" id="{FD1C87CC-4994-4E0A-A156-BDE4AB8B931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208" y="5057601"/>
            <a:ext cx="1748528" cy="893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0" descr="Описание: 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r="12260"/>
          <a:stretch>
            <a:fillRect/>
          </a:stretch>
        </p:blipFill>
        <p:spPr bwMode="auto">
          <a:xfrm>
            <a:off x="2154034" y="4972016"/>
            <a:ext cx="1638546" cy="10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36612" y="1508166"/>
            <a:ext cx="9374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SIDA</a:t>
            </a:r>
            <a:r>
              <a:rPr lang="en-US" dirty="0"/>
              <a:t> - Swedish International </a:t>
            </a:r>
            <a:r>
              <a:rPr lang="en-US" dirty="0" err="1"/>
              <a:t>Développent</a:t>
            </a:r>
            <a:r>
              <a:rPr lang="en-US" dirty="0"/>
              <a:t> Cooperation Agency </a:t>
            </a:r>
            <a:endParaRPr lang="x-none" dirty="0" smtClean="0"/>
          </a:p>
          <a:p>
            <a:r>
              <a:rPr lang="x-none" b="1" dirty="0" smtClean="0"/>
              <a:t>BERD </a:t>
            </a:r>
            <a:r>
              <a:rPr lang="x-none" dirty="0" smtClean="0"/>
              <a:t>– Banca Europeană pentru Reconstrucție și Dezvoltare</a:t>
            </a:r>
          </a:p>
          <a:p>
            <a:r>
              <a:rPr lang="en-US" dirty="0" err="1"/>
              <a:t>Fondului</a:t>
            </a:r>
            <a:r>
              <a:rPr lang="en-US" dirty="0"/>
              <a:t> </a:t>
            </a:r>
            <a:r>
              <a:rPr lang="en-US" dirty="0" err="1"/>
              <a:t>Parteneriatului</a:t>
            </a:r>
            <a:r>
              <a:rPr lang="en-US" dirty="0"/>
              <a:t> </a:t>
            </a:r>
            <a:r>
              <a:rPr lang="en-US" dirty="0" err="1"/>
              <a:t>Europei</a:t>
            </a:r>
            <a:r>
              <a:rPr lang="en-US" dirty="0"/>
              <a:t> de Est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Eficienţă</a:t>
            </a:r>
            <a:r>
              <a:rPr lang="en-US" dirty="0"/>
              <a:t> </a:t>
            </a:r>
            <a:r>
              <a:rPr lang="en-US" dirty="0" err="1"/>
              <a:t>Energetică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</a:t>
            </a:r>
            <a:r>
              <a:rPr lang="en-US" dirty="0" err="1"/>
              <a:t>Mediu</a:t>
            </a:r>
            <a:r>
              <a:rPr lang="en-US" dirty="0"/>
              <a:t> </a:t>
            </a:r>
            <a:r>
              <a:rPr lang="en-US" b="1" dirty="0"/>
              <a:t>(E5P</a:t>
            </a:r>
            <a:r>
              <a:rPr lang="en-US" b="1" dirty="0" smtClean="0"/>
              <a:t>)</a:t>
            </a:r>
            <a:endParaRPr lang="x-none" b="1" dirty="0" smtClean="0"/>
          </a:p>
          <a:p>
            <a:r>
              <a:rPr lang="x-none" dirty="0" smtClean="0"/>
              <a:t>Uniunea Europeană</a:t>
            </a:r>
          </a:p>
          <a:p>
            <a:r>
              <a:rPr lang="x-none" dirty="0" smtClean="0"/>
              <a:t>Guvernul Republicii Moldova</a:t>
            </a:r>
            <a:endParaRPr lang="en-US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36612" y="3241964"/>
            <a:ext cx="83073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/>
              <a:t>Finanțare</a:t>
            </a:r>
            <a:r>
              <a:rPr lang="fr-FR" b="1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Împrumut</a:t>
            </a:r>
            <a:r>
              <a:rPr lang="fr-FR" dirty="0"/>
              <a:t> </a:t>
            </a:r>
            <a:r>
              <a:rPr lang="fr-FR" dirty="0" err="1"/>
              <a:t>în</a:t>
            </a:r>
            <a:r>
              <a:rPr lang="fr-FR" dirty="0"/>
              <a:t> </a:t>
            </a:r>
            <a:r>
              <a:rPr lang="fr-FR" dirty="0" err="1"/>
              <a:t>valoare</a:t>
            </a:r>
            <a:r>
              <a:rPr lang="fr-FR" dirty="0"/>
              <a:t> de  7 000 000 EUR </a:t>
            </a:r>
            <a:r>
              <a:rPr lang="fr-FR" dirty="0" err="1"/>
              <a:t>acordat</a:t>
            </a:r>
            <a:r>
              <a:rPr lang="fr-FR" dirty="0"/>
              <a:t> de BERD;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Grant </a:t>
            </a:r>
            <a:r>
              <a:rPr lang="fr-FR" dirty="0" err="1"/>
              <a:t>în</a:t>
            </a:r>
            <a:r>
              <a:rPr lang="fr-FR" dirty="0"/>
              <a:t> </a:t>
            </a:r>
            <a:r>
              <a:rPr lang="fr-FR" dirty="0" err="1"/>
              <a:t>valoare</a:t>
            </a:r>
            <a:r>
              <a:rPr lang="fr-FR" dirty="0"/>
              <a:t> de 3 000 000 EUR </a:t>
            </a:r>
            <a:r>
              <a:rPr lang="fr-FR" dirty="0" err="1"/>
              <a:t>oferit</a:t>
            </a:r>
            <a:r>
              <a:rPr lang="fr-FR" dirty="0"/>
              <a:t> de E5P.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Grant </a:t>
            </a:r>
            <a:r>
              <a:rPr lang="fr-FR" dirty="0" err="1"/>
              <a:t>adițional</a:t>
            </a:r>
            <a:r>
              <a:rPr lang="fr-FR" dirty="0"/>
              <a:t> </a:t>
            </a:r>
            <a:r>
              <a:rPr lang="fr-FR" dirty="0" err="1"/>
              <a:t>în</a:t>
            </a:r>
            <a:r>
              <a:rPr lang="fr-FR" dirty="0"/>
              <a:t> </a:t>
            </a:r>
            <a:r>
              <a:rPr lang="fr-FR" dirty="0" err="1"/>
              <a:t>valoare</a:t>
            </a:r>
            <a:r>
              <a:rPr lang="fr-FR" dirty="0"/>
              <a:t> de 740 000 EUR </a:t>
            </a:r>
            <a:r>
              <a:rPr lang="fr-FR" dirty="0" err="1"/>
              <a:t>oferit</a:t>
            </a:r>
            <a:r>
              <a:rPr lang="fr-FR" dirty="0"/>
              <a:t> de</a:t>
            </a:r>
            <a:r>
              <a:rPr lang="x-none" dirty="0"/>
              <a:t> </a:t>
            </a:r>
            <a:r>
              <a:rPr lang="fr-FR" dirty="0"/>
              <a:t>BERD</a:t>
            </a:r>
          </a:p>
        </p:txBody>
      </p:sp>
    </p:spTree>
    <p:extLst>
      <p:ext uri="{BB962C8B-B14F-4D97-AF65-F5344CB8AC3E}">
        <p14:creationId xmlns:p14="http://schemas.microsoft.com/office/powerpoint/2010/main" val="239799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13" y="166254"/>
            <a:ext cx="9725891" cy="6519553"/>
          </a:xfrm>
        </p:spPr>
      </p:pic>
    </p:spTree>
    <p:extLst>
      <p:ext uri="{BB962C8B-B14F-4D97-AF65-F5344CB8AC3E}">
        <p14:creationId xmlns:p14="http://schemas.microsoft.com/office/powerpoint/2010/main" val="208478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90" y="3903406"/>
            <a:ext cx="5093110" cy="29939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8889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Centrala</a:t>
            </a:r>
            <a:r>
              <a:rPr lang="en-US" dirty="0" smtClean="0"/>
              <a:t> de </a:t>
            </a:r>
            <a:r>
              <a:rPr lang="en-US" dirty="0" err="1" smtClean="0"/>
              <a:t>producere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b="1" dirty="0" smtClean="0"/>
              <a:t>COGENERARE</a:t>
            </a:r>
            <a:r>
              <a:rPr lang="en-US" dirty="0" smtClean="0"/>
              <a:t> </a:t>
            </a:r>
            <a:r>
              <a:rPr lang="x-none" dirty="0" smtClean="0"/>
              <a:t/>
            </a:r>
            <a:br>
              <a:rPr lang="x-none" dirty="0" smtClean="0"/>
            </a:br>
            <a:r>
              <a:rPr lang="en-US" dirty="0" smtClean="0"/>
              <a:t>a </a:t>
            </a:r>
            <a:r>
              <a:rPr lang="en-US" dirty="0" err="1" smtClean="0"/>
              <a:t>energiei</a:t>
            </a:r>
            <a:r>
              <a:rPr lang="en-US" dirty="0" smtClean="0"/>
              <a:t> </a:t>
            </a:r>
            <a:r>
              <a:rPr lang="en-US" dirty="0" err="1" smtClean="0"/>
              <a:t>electrice</a:t>
            </a:r>
            <a:r>
              <a:rPr lang="en-US" dirty="0" smtClean="0"/>
              <a:t> și </a:t>
            </a:r>
            <a:r>
              <a:rPr lang="en-US" dirty="0" err="1" smtClean="0"/>
              <a:t>termice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7038" y="1825625"/>
            <a:ext cx="5356761" cy="463455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o-MD" sz="8000" b="1" dirty="0" smtClean="0">
                <a:latin typeface="+mj-lt"/>
              </a:rPr>
              <a:t>     </a:t>
            </a:r>
            <a:endParaRPr lang="ro-MD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49" y="1477635"/>
            <a:ext cx="9162327" cy="565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7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7700"/>
          </a:xfrm>
        </p:spPr>
        <p:txBody>
          <a:bodyPr>
            <a:normAutofit fontScale="90000"/>
          </a:bodyPr>
          <a:lstStyle/>
          <a:p>
            <a:endParaRPr lang="ro-MD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6" y="-370390"/>
            <a:ext cx="10768314" cy="807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2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0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3431</TotalTime>
  <Words>865</Words>
  <Application>Microsoft Office PowerPoint</Application>
  <PresentationFormat>Широкоэкранный</PresentationFormat>
  <Paragraphs>145</Paragraphs>
  <Slides>27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MS Mincho</vt:lpstr>
      <vt:lpstr>Segoe UI</vt:lpstr>
      <vt:lpstr>Times New Roman</vt:lpstr>
      <vt:lpstr>Тема Office</vt:lpstr>
      <vt:lpstr>Tehnologii moderne – căldură accesibilă și eficientă </vt:lpstr>
      <vt:lpstr>PRINCIPALELE ETAPE  ale dezvoltării CET–Nord</vt:lpstr>
      <vt:lpstr>PRINCIPALELE  ETAPE  ale dezvoltării CET–Nord</vt:lpstr>
      <vt:lpstr>SARCINA TERMICĂ a CET-Nord</vt:lpstr>
      <vt:lpstr>Parteneri de DEZVOLTARE</vt:lpstr>
      <vt:lpstr>Презентация PowerPoint</vt:lpstr>
      <vt:lpstr>Centrala de producere în COGENERARE  a energiei electrice și termice</vt:lpstr>
      <vt:lpstr>Презентация PowerPoint</vt:lpstr>
      <vt:lpstr>Презентация PowerPoint</vt:lpstr>
      <vt:lpstr>Презентация PowerPoint</vt:lpstr>
      <vt:lpstr>BENEFICII:</vt:lpstr>
      <vt:lpstr>PARAMETRII de funcționare a stației noi în comparație cu stația veche (perioada de referință – noiembrie 2019)</vt:lpstr>
      <vt:lpstr>Estimări pe o perioadă de 30 de zile, reieșind din capacitatea de producere după punerea în funcțiune a stației în cogenerare noi (perioadă cu temperatură medie similară)</vt:lpstr>
      <vt:lpstr>STAȚIA DE POMPARE a agentului termic</vt:lpstr>
      <vt:lpstr>Instalarea  cazanului de apă fierbinte cu funcționare pe BIO PELETE la CT Molodova</vt:lpstr>
      <vt:lpstr>Instalarea a 169 puncte termice individuale</vt:lpstr>
      <vt:lpstr>  PROIECT-PILOT  str. Suceava, 14A   </vt:lpstr>
      <vt:lpstr>  I ETAPĂ: Instalarea punctului termic individual și construirea sistemului de distribuție a agentului termic pe orizontală cu instalarea contoarelor individuale de energie termică și apă caldă   </vt:lpstr>
      <vt:lpstr>II ETAPĂ: Izolarea termică parțială a blocului  (din 72 apartamente, 34 sunt izolate (48%))</vt:lpstr>
      <vt:lpstr>Consumul de căldură și gaze naturale înainte și după implementarea proiectului de eficientizare energetică</vt:lpstr>
      <vt:lpstr>Imaginile făcute cu imagerul termic au arătat că cele mai mari scurgeri de căldură au loc prin zonele neizolate ale blocului</vt:lpstr>
      <vt:lpstr>Презентация PowerPoint</vt:lpstr>
      <vt:lpstr>Consumul energiei termice în sezonul 2018-2019 în condițiile respectării sau nerespectării EFICIENȚEI ENERGETICE</vt:lpstr>
      <vt:lpstr>Rezultate</vt:lpstr>
      <vt:lpstr>Obiective de DEZVOLTARE</vt:lpstr>
      <vt:lpstr>Презентация PowerPoint</vt:lpstr>
      <vt:lpstr>Vă mulțumim  pentru atenție!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EFICIENȚA ENERGETICĂ  beneficii și impact</dc:title>
  <dc:creator>Dumitru</dc:creator>
  <cp:lastModifiedBy>Viorica Bugulean</cp:lastModifiedBy>
  <cp:revision>172</cp:revision>
  <dcterms:created xsi:type="dcterms:W3CDTF">2019-10-23T09:10:58Z</dcterms:created>
  <dcterms:modified xsi:type="dcterms:W3CDTF">2019-12-11T16:58:34Z</dcterms:modified>
</cp:coreProperties>
</file>